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50"/>
  </p:notesMasterIdLst>
  <p:handoutMasterIdLst>
    <p:handoutMasterId r:id="rId51"/>
  </p:handoutMasterIdLst>
  <p:sldIdLst>
    <p:sldId id="900" r:id="rId2"/>
    <p:sldId id="952" r:id="rId3"/>
    <p:sldId id="856" r:id="rId4"/>
    <p:sldId id="943" r:id="rId5"/>
    <p:sldId id="895" r:id="rId6"/>
    <p:sldId id="903" r:id="rId7"/>
    <p:sldId id="887" r:id="rId8"/>
    <p:sldId id="888" r:id="rId9"/>
    <p:sldId id="870" r:id="rId10"/>
    <p:sldId id="942" r:id="rId11"/>
    <p:sldId id="882" r:id="rId12"/>
    <p:sldId id="892" r:id="rId13"/>
    <p:sldId id="893" r:id="rId14"/>
    <p:sldId id="894" r:id="rId15"/>
    <p:sldId id="873" r:id="rId16"/>
    <p:sldId id="874" r:id="rId17"/>
    <p:sldId id="875" r:id="rId18"/>
    <p:sldId id="878" r:id="rId19"/>
    <p:sldId id="880" r:id="rId20"/>
    <p:sldId id="864" r:id="rId21"/>
    <p:sldId id="916" r:id="rId22"/>
    <p:sldId id="871" r:id="rId23"/>
    <p:sldId id="947" r:id="rId24"/>
    <p:sldId id="944" r:id="rId25"/>
    <p:sldId id="929" r:id="rId26"/>
    <p:sldId id="861" r:id="rId27"/>
    <p:sldId id="946" r:id="rId28"/>
    <p:sldId id="924" r:id="rId29"/>
    <p:sldId id="926" r:id="rId30"/>
    <p:sldId id="928" r:id="rId31"/>
    <p:sldId id="927" r:id="rId32"/>
    <p:sldId id="912" r:id="rId33"/>
    <p:sldId id="923" r:id="rId34"/>
    <p:sldId id="917" r:id="rId35"/>
    <p:sldId id="938" r:id="rId36"/>
    <p:sldId id="939" r:id="rId37"/>
    <p:sldId id="951" r:id="rId38"/>
    <p:sldId id="941" r:id="rId39"/>
    <p:sldId id="921" r:id="rId40"/>
    <p:sldId id="935" r:id="rId41"/>
    <p:sldId id="922" r:id="rId42"/>
    <p:sldId id="948" r:id="rId43"/>
    <p:sldId id="920" r:id="rId44"/>
    <p:sldId id="934" r:id="rId45"/>
    <p:sldId id="945" r:id="rId46"/>
    <p:sldId id="937" r:id="rId47"/>
    <p:sldId id="936" r:id="rId48"/>
    <p:sldId id="949" r:id="rId49"/>
  </p:sldIdLst>
  <p:sldSz cx="9144000" cy="6858000" type="screen4x3"/>
  <p:notesSz cx="7010400" cy="9296400"/>
  <p:defaultTextStyle>
    <a:defPPr>
      <a:defRPr lang="en-US"/>
    </a:defPPr>
    <a:lvl1pPr algn="l" rtl="0" fontAlgn="base">
      <a:spcBef>
        <a:spcPct val="0"/>
      </a:spcBef>
      <a:spcAft>
        <a:spcPct val="0"/>
      </a:spcAft>
      <a:defRPr sz="3600" b="1" kern="1200">
        <a:solidFill>
          <a:srgbClr val="0000FF"/>
        </a:solidFill>
        <a:latin typeface="Garamond" pitchFamily="18" charset="0"/>
        <a:ea typeface="+mn-ea"/>
        <a:cs typeface="+mn-cs"/>
      </a:defRPr>
    </a:lvl1pPr>
    <a:lvl2pPr marL="457200" algn="l" rtl="0" fontAlgn="base">
      <a:spcBef>
        <a:spcPct val="0"/>
      </a:spcBef>
      <a:spcAft>
        <a:spcPct val="0"/>
      </a:spcAft>
      <a:defRPr sz="3600" b="1" kern="1200">
        <a:solidFill>
          <a:srgbClr val="0000FF"/>
        </a:solidFill>
        <a:latin typeface="Garamond" pitchFamily="18" charset="0"/>
        <a:ea typeface="+mn-ea"/>
        <a:cs typeface="+mn-cs"/>
      </a:defRPr>
    </a:lvl2pPr>
    <a:lvl3pPr marL="914400" algn="l" rtl="0" fontAlgn="base">
      <a:spcBef>
        <a:spcPct val="0"/>
      </a:spcBef>
      <a:spcAft>
        <a:spcPct val="0"/>
      </a:spcAft>
      <a:defRPr sz="3600" b="1" kern="1200">
        <a:solidFill>
          <a:srgbClr val="0000FF"/>
        </a:solidFill>
        <a:latin typeface="Garamond" pitchFamily="18" charset="0"/>
        <a:ea typeface="+mn-ea"/>
        <a:cs typeface="+mn-cs"/>
      </a:defRPr>
    </a:lvl3pPr>
    <a:lvl4pPr marL="1371600" algn="l" rtl="0" fontAlgn="base">
      <a:spcBef>
        <a:spcPct val="0"/>
      </a:spcBef>
      <a:spcAft>
        <a:spcPct val="0"/>
      </a:spcAft>
      <a:defRPr sz="3600" b="1" kern="1200">
        <a:solidFill>
          <a:srgbClr val="0000FF"/>
        </a:solidFill>
        <a:latin typeface="Garamond" pitchFamily="18" charset="0"/>
        <a:ea typeface="+mn-ea"/>
        <a:cs typeface="+mn-cs"/>
      </a:defRPr>
    </a:lvl4pPr>
    <a:lvl5pPr marL="1828800" algn="l" rtl="0" fontAlgn="base">
      <a:spcBef>
        <a:spcPct val="0"/>
      </a:spcBef>
      <a:spcAft>
        <a:spcPct val="0"/>
      </a:spcAft>
      <a:defRPr sz="3600" b="1" kern="1200">
        <a:solidFill>
          <a:srgbClr val="0000FF"/>
        </a:solidFill>
        <a:latin typeface="Garamond" pitchFamily="18" charset="0"/>
        <a:ea typeface="+mn-ea"/>
        <a:cs typeface="+mn-cs"/>
      </a:defRPr>
    </a:lvl5pPr>
    <a:lvl6pPr marL="2286000" algn="l" defTabSz="914400" rtl="0" eaLnBrk="1" latinLnBrk="0" hangingPunct="1">
      <a:defRPr sz="3600" b="1" kern="1200">
        <a:solidFill>
          <a:srgbClr val="0000FF"/>
        </a:solidFill>
        <a:latin typeface="Garamond" pitchFamily="18" charset="0"/>
        <a:ea typeface="+mn-ea"/>
        <a:cs typeface="+mn-cs"/>
      </a:defRPr>
    </a:lvl6pPr>
    <a:lvl7pPr marL="2743200" algn="l" defTabSz="914400" rtl="0" eaLnBrk="1" latinLnBrk="0" hangingPunct="1">
      <a:defRPr sz="3600" b="1" kern="1200">
        <a:solidFill>
          <a:srgbClr val="0000FF"/>
        </a:solidFill>
        <a:latin typeface="Garamond" pitchFamily="18" charset="0"/>
        <a:ea typeface="+mn-ea"/>
        <a:cs typeface="+mn-cs"/>
      </a:defRPr>
    </a:lvl7pPr>
    <a:lvl8pPr marL="3200400" algn="l" defTabSz="914400" rtl="0" eaLnBrk="1" latinLnBrk="0" hangingPunct="1">
      <a:defRPr sz="3600" b="1" kern="1200">
        <a:solidFill>
          <a:srgbClr val="0000FF"/>
        </a:solidFill>
        <a:latin typeface="Garamond" pitchFamily="18" charset="0"/>
        <a:ea typeface="+mn-ea"/>
        <a:cs typeface="+mn-cs"/>
      </a:defRPr>
    </a:lvl8pPr>
    <a:lvl9pPr marL="3657600" algn="l" defTabSz="914400" rtl="0" eaLnBrk="1" latinLnBrk="0" hangingPunct="1">
      <a:defRPr sz="3600" b="1" kern="1200">
        <a:solidFill>
          <a:srgbClr val="0000FF"/>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9FBFFF"/>
    <a:srgbClr val="99CCFF"/>
    <a:srgbClr val="66CCFF"/>
    <a:srgbClr val="FFCC00"/>
    <a:srgbClr val="FF3300"/>
    <a:srgbClr val="008000"/>
    <a:srgbClr val="CCECFF"/>
    <a:srgbClr val="00808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79465" autoAdjust="0"/>
  </p:normalViewPr>
  <p:slideViewPr>
    <p:cSldViewPr>
      <p:cViewPr>
        <p:scale>
          <a:sx n="66" d="100"/>
          <a:sy n="66" d="100"/>
        </p:scale>
        <p:origin x="-1494"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99" d="100"/>
        <a:sy n="99" d="100"/>
      </p:scale>
      <p:origin x="0" y="10548"/>
    </p:cViewPr>
  </p:sorterViewPr>
  <p:notesViewPr>
    <p:cSldViewPr>
      <p:cViewPr>
        <p:scale>
          <a:sx n="84" d="100"/>
          <a:sy n="84" d="100"/>
        </p:scale>
        <p:origin x="-193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b="0">
                <a:solidFill>
                  <a:schemeClr val="tx1"/>
                </a:solidFill>
                <a:latin typeface="Arial" charset="0"/>
              </a:defRPr>
            </a:lvl1pPr>
          </a:lstStyle>
          <a:p>
            <a:pPr>
              <a:defRPr/>
            </a:pPr>
            <a:endParaRPr lang="en-US" dirty="0"/>
          </a:p>
        </p:txBody>
      </p:sp>
      <p:sp>
        <p:nvSpPr>
          <p:cNvPr id="46083"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b="0">
                <a:solidFill>
                  <a:schemeClr val="tx1"/>
                </a:solidFill>
                <a:latin typeface="Arial" charset="0"/>
              </a:defRPr>
            </a:lvl1pPr>
          </a:lstStyle>
          <a:p>
            <a:pPr>
              <a:defRPr/>
            </a:pPr>
            <a:endParaRPr lang="en-US" dirty="0"/>
          </a:p>
        </p:txBody>
      </p:sp>
      <p:sp>
        <p:nvSpPr>
          <p:cNvPr id="46084" name="Rectangle 4"/>
          <p:cNvSpPr>
            <a:spLocks noGrp="1" noChangeArrowheads="1"/>
          </p:cNvSpPr>
          <p:nvPr>
            <p:ph type="ftr" sz="quarter" idx="2"/>
          </p:nvPr>
        </p:nvSpPr>
        <p:spPr bwMode="auto">
          <a:xfrm>
            <a:off x="2"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solidFill>
                  <a:schemeClr val="tx1"/>
                </a:solidFill>
                <a:latin typeface="Arial" charset="0"/>
              </a:defRPr>
            </a:lvl1pPr>
          </a:lstStyle>
          <a:p>
            <a:pPr>
              <a:defRPr/>
            </a:pPr>
            <a:endParaRPr lang="en-US" dirty="0"/>
          </a:p>
        </p:txBody>
      </p:sp>
      <p:sp>
        <p:nvSpPr>
          <p:cNvPr id="4608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b="0">
                <a:solidFill>
                  <a:schemeClr val="tx1"/>
                </a:solidFill>
                <a:latin typeface="Arial" charset="0"/>
              </a:defRPr>
            </a:lvl1pPr>
          </a:lstStyle>
          <a:p>
            <a:pPr>
              <a:defRPr/>
            </a:pPr>
            <a:fld id="{1014692A-5C76-4044-989F-7985A026899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b="0">
                <a:solidFill>
                  <a:schemeClr val="tx1"/>
                </a:solidFill>
                <a:latin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b="0">
                <a:solidFill>
                  <a:schemeClr val="tx1"/>
                </a:solidFill>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2688" y="230188"/>
            <a:ext cx="2320925" cy="17399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152400" y="1981201"/>
            <a:ext cx="6781800" cy="693420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2" y="8991601"/>
            <a:ext cx="3038475" cy="30480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b="0">
                <a:solidFill>
                  <a:schemeClr val="tx1"/>
                </a:solidFill>
                <a:latin typeface="Arial" charset="0"/>
              </a:defRPr>
            </a:lvl1pPr>
          </a:lstStyle>
          <a:p>
            <a:pPr>
              <a:defRPr/>
            </a:pPr>
            <a:r>
              <a:rPr lang="en-US" dirty="0"/>
              <a:t>Preliminary Position Under Consideration</a:t>
            </a:r>
          </a:p>
        </p:txBody>
      </p:sp>
      <p:sp>
        <p:nvSpPr>
          <p:cNvPr id="26631" name="Rectangle 7"/>
          <p:cNvSpPr>
            <a:spLocks noGrp="1" noChangeArrowheads="1"/>
          </p:cNvSpPr>
          <p:nvPr>
            <p:ph type="sldNum" sz="quarter" idx="5"/>
          </p:nvPr>
        </p:nvSpPr>
        <p:spPr bwMode="auto">
          <a:xfrm>
            <a:off x="3970339" y="8991600"/>
            <a:ext cx="3038475" cy="30321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b="0">
                <a:solidFill>
                  <a:schemeClr val="tx1"/>
                </a:solidFill>
                <a:latin typeface="Arial" charset="0"/>
              </a:defRPr>
            </a:lvl1pPr>
          </a:lstStyle>
          <a:p>
            <a:pPr>
              <a:defRPr/>
            </a:pPr>
            <a:fld id="{1634F0C7-1AD3-430D-A7FB-35A7825A9769}"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0188"/>
            <a:ext cx="2320925" cy="17399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Implement programs to protect Virginia’s air, water &amp; land</a:t>
            </a:r>
          </a:p>
          <a:p>
            <a:endParaRPr lang="en-US" dirty="0" smtClean="0"/>
          </a:p>
          <a:p>
            <a:r>
              <a:rPr lang="en-US" dirty="0" smtClean="0"/>
              <a:t>Enhance the environment </a:t>
            </a:r>
            <a:endParaRPr lang="en-US" dirty="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Arial" charset="0"/>
                <a:ea typeface="+mn-ea"/>
                <a:cs typeface="Courier New" pitchFamily="49" charset="0"/>
              </a:rPr>
              <a:t>Within the four Roanoke </a:t>
            </a:r>
            <a:r>
              <a:rPr lang="en-US" sz="1000" kern="1200" dirty="0" err="1" smtClean="0">
                <a:solidFill>
                  <a:schemeClr val="tx1"/>
                </a:solidFill>
                <a:latin typeface="Arial" charset="0"/>
                <a:ea typeface="+mn-ea"/>
                <a:cs typeface="Courier New" pitchFamily="49" charset="0"/>
              </a:rPr>
              <a:t>subbasins</a:t>
            </a:r>
            <a:r>
              <a:rPr lang="en-US" sz="1000" kern="1200" dirty="0" smtClean="0">
                <a:solidFill>
                  <a:schemeClr val="tx1"/>
                </a:solidFill>
                <a:latin typeface="Arial" charset="0"/>
                <a:ea typeface="+mn-ea"/>
                <a:cs typeface="Courier New" pitchFamily="49" charset="0"/>
              </a:rPr>
              <a:t> we have collected trace element data at 65 ambient stream sites and 10 lake sites.</a:t>
            </a:r>
          </a:p>
          <a:p>
            <a:endParaRPr lang="en-US" sz="1000" kern="1200" dirty="0" smtClean="0">
              <a:solidFill>
                <a:schemeClr val="tx1"/>
              </a:solidFill>
              <a:latin typeface="Arial" charset="0"/>
              <a:ea typeface="+mn-ea"/>
              <a:cs typeface="Courier New" pitchFamily="49"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mn-ea"/>
                <a:cs typeface="Courier New" pitchFamily="49" charset="0"/>
              </a:rPr>
              <a:t>We have requested a quote for the additional cost of adding Uranium to our target </a:t>
            </a:r>
            <a:r>
              <a:rPr lang="en-US" sz="1000" kern="1200" dirty="0" err="1" smtClean="0">
                <a:solidFill>
                  <a:schemeClr val="tx1"/>
                </a:solidFill>
                <a:latin typeface="Arial" charset="0"/>
                <a:ea typeface="+mn-ea"/>
                <a:cs typeface="Courier New" pitchFamily="49" charset="0"/>
              </a:rPr>
              <a:t>analyte</a:t>
            </a:r>
            <a:r>
              <a:rPr lang="en-US" sz="1000" kern="1200" dirty="0" smtClean="0">
                <a:solidFill>
                  <a:schemeClr val="tx1"/>
                </a:solidFill>
                <a:latin typeface="Arial" charset="0"/>
                <a:ea typeface="+mn-ea"/>
                <a:cs typeface="Courier New" pitchFamily="49" charset="0"/>
              </a:rPr>
              <a:t> list of trace elements.</a:t>
            </a:r>
          </a:p>
          <a:p>
            <a:endParaRPr lang="en-US" dirty="0"/>
          </a:p>
        </p:txBody>
      </p:sp>
      <p:sp>
        <p:nvSpPr>
          <p:cNvPr id="4" name="Footer Placeholder 3"/>
          <p:cNvSpPr>
            <a:spLocks noGrp="1"/>
          </p:cNvSpPr>
          <p:nvPr>
            <p:ph type="ftr" sz="quarter" idx="10"/>
          </p:nvPr>
        </p:nvSpPr>
        <p:spPr/>
        <p:txBody>
          <a:bodyPr/>
          <a:lstStyle/>
          <a:p>
            <a:pPr>
              <a:defRPr/>
            </a:pPr>
            <a:r>
              <a:rPr lang="en-US" smtClean="0"/>
              <a:t>Preliminary Position Under Consideration</a:t>
            </a:r>
            <a:endParaRPr lang="en-US" dirty="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0188"/>
            <a:ext cx="2320925" cy="17399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Water Quality Criteria are stream standards established by Virginia and approved by EPA to protect Water Quality.   Reexamined every 3 years.  </a:t>
            </a:r>
            <a:endParaRPr lang="en-US" baseline="0" dirty="0" smtClean="0"/>
          </a:p>
          <a:p>
            <a:pPr lvl="0"/>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 radionuclide criteria outside of public water supply </a:t>
            </a:r>
          </a:p>
          <a:p>
            <a:pPr lvl="0"/>
            <a:endParaRPr lang="en-US" baseline="0" dirty="0" smtClean="0"/>
          </a:p>
          <a:p>
            <a:pPr lvl="0"/>
            <a:r>
              <a:rPr lang="en-US" dirty="0" smtClean="0"/>
              <a:t>Radionuclide criteria calculated to protect human health from toxic effects through drinking water and fish consumption (lifetime exposure).</a:t>
            </a:r>
          </a:p>
          <a:p>
            <a:pPr lvl="0"/>
            <a:endParaRPr lang="en-US" dirty="0" smtClean="0"/>
          </a:p>
          <a:p>
            <a:pPr lvl="0"/>
            <a:r>
              <a:rPr lang="en-US" dirty="0" smtClean="0"/>
              <a:t>Aquatic life acute and chronic criteria for metals including Zn.</a:t>
            </a:r>
          </a:p>
          <a:p>
            <a:pPr lvl="0"/>
            <a:r>
              <a:rPr lang="en-US" baseline="0" dirty="0" smtClean="0"/>
              <a:t>The 120 ug/l Zinc acute and chronic criteria based upon hardness of 100 mg/l. Depending on hardness of the stream an equation is used to calculate the criteria.  Water Effects Ratio (WER) may also be used to adjust criteria.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Depending on the characteristics of the mining discharge other Water Quality criteria will be evaluated when determining permit limitations to ensure water quality is protected. For example</a:t>
            </a:r>
            <a:r>
              <a:rPr lang="en-US" baseline="0" dirty="0" smtClean="0"/>
              <a:t> arsenic, copper, and selenium have been found in discharges from uranium mining.   </a:t>
            </a:r>
            <a:endParaRPr lang="en-US" dirty="0" smtClean="0"/>
          </a:p>
          <a:p>
            <a:pPr lvl="0"/>
            <a:endParaRPr lang="en-US" baseline="0" dirty="0" smtClean="0"/>
          </a:p>
          <a:p>
            <a:pPr lvl="0"/>
            <a:r>
              <a:rPr lang="en-US" baseline="0" dirty="0" smtClean="0"/>
              <a:t>VPDES Permit would establish effluent limitations to ensure the mining discharge does not cause the stream Water Quality standards to be exceeded.  </a:t>
            </a:r>
            <a:endParaRPr lang="en-US" dirty="0" smtClean="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0188"/>
            <a:ext cx="2320925" cy="1739900"/>
          </a:xfrm>
        </p:spPr>
      </p:sp>
      <p:sp>
        <p:nvSpPr>
          <p:cNvPr id="3" name="Notes Placeholder 2"/>
          <p:cNvSpPr>
            <a:spLocks noGrp="1"/>
          </p:cNvSpPr>
          <p:nvPr>
            <p:ph type="body" idx="1"/>
          </p:nvPr>
        </p:nvSpPr>
        <p:spPr/>
        <p:txBody>
          <a:bodyPr>
            <a:normAutofit/>
          </a:bodyPr>
          <a:lstStyle/>
          <a:p>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EPA has delegated </a:t>
            </a:r>
            <a:r>
              <a:rPr lang="en-US" sz="1000" kern="1200" baseline="0" dirty="0" smtClean="0">
                <a:solidFill>
                  <a:schemeClr val="tx1"/>
                </a:solidFill>
                <a:latin typeface="Arial" charset="0"/>
                <a:ea typeface="+mn-ea"/>
                <a:cs typeface="+mn-cs"/>
              </a:rPr>
              <a:t>the </a:t>
            </a:r>
            <a:r>
              <a:rPr lang="en-US" sz="1000" kern="1200" dirty="0" smtClean="0">
                <a:solidFill>
                  <a:schemeClr val="tx1"/>
                </a:solidFill>
                <a:latin typeface="Arial" charset="0"/>
                <a:ea typeface="+mn-ea"/>
                <a:cs typeface="+mn-cs"/>
              </a:rPr>
              <a:t>NPDES program to DEQ. </a:t>
            </a:r>
            <a:r>
              <a:rPr lang="en-US" sz="1000" kern="1200" baseline="0" dirty="0" smtClean="0">
                <a:solidFill>
                  <a:schemeClr val="tx1"/>
                </a:solidFill>
                <a:latin typeface="Arial" charset="0"/>
                <a:ea typeface="+mn-ea"/>
                <a:cs typeface="+mn-cs"/>
              </a:rPr>
              <a:t> Under this program DEQ is authorized to permit discharges to surface water from uranium mining activities. </a:t>
            </a:r>
            <a:endParaRPr lang="en-US" sz="1000" kern="1200" dirty="0" smtClean="0">
              <a:solidFill>
                <a:schemeClr val="tx1"/>
              </a:solidFill>
              <a:latin typeface="Arial" charset="0"/>
              <a:ea typeface="+mn-ea"/>
              <a:cs typeface="+mn-cs"/>
            </a:endParaRPr>
          </a:p>
          <a:p>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Specific technology based limitations are contained in the Federal Ore Mining and Dressing Point Source Category (40 CFR 440), Subpart C. </a:t>
            </a:r>
          </a:p>
          <a:p>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VPDES Permit Regulation (9VAC25-31-10) incorporates these technology based effluent limitations.</a:t>
            </a:r>
          </a:p>
          <a:p>
            <a:endParaRPr lang="en-US" sz="1000" kern="1200" dirty="0" smtClean="0">
              <a:solidFill>
                <a:schemeClr val="tx1"/>
              </a:solidFill>
              <a:latin typeface="Arial" charset="0"/>
              <a:ea typeface="+mn-ea"/>
              <a:cs typeface="+mn-cs"/>
            </a:endParaRPr>
          </a:p>
          <a:p>
            <a:endParaRPr lang="en-US" sz="1000" kern="1200" dirty="0" smtClean="0">
              <a:solidFill>
                <a:schemeClr val="tx1"/>
              </a:solidFill>
              <a:latin typeface="Arial" charset="0"/>
              <a:ea typeface="+mn-ea"/>
              <a:cs typeface="+mn-cs"/>
            </a:endParaRPr>
          </a:p>
          <a:p>
            <a:pPr lvl="0"/>
            <a:endParaRPr lang="en-US" dirty="0" smtClean="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requirements allow discharges to surface water for uranium mining and milling provided effluent limitations are met.</a:t>
            </a:r>
          </a:p>
          <a:p>
            <a:endParaRPr lang="en-US" dirty="0" smtClean="0"/>
          </a:p>
          <a:p>
            <a:r>
              <a:rPr lang="en-US" dirty="0" smtClean="0"/>
              <a:t>For new uranium </a:t>
            </a:r>
            <a:r>
              <a:rPr lang="en-US" b="1" dirty="0" smtClean="0"/>
              <a:t>mines</a:t>
            </a:r>
            <a:r>
              <a:rPr lang="en-US" dirty="0" smtClean="0"/>
              <a:t> any mine drainage (water drained, pumped, or siphoned from a mine) must meet the effluent guidelines.  </a:t>
            </a:r>
            <a:r>
              <a:rPr lang="en-US" dirty="0" err="1" smtClean="0"/>
              <a:t>Stormwater</a:t>
            </a:r>
            <a:r>
              <a:rPr lang="en-US" dirty="0" smtClean="0"/>
              <a:t> associated with the mine</a:t>
            </a:r>
            <a:r>
              <a:rPr lang="en-US" baseline="0" dirty="0" smtClean="0"/>
              <a:t> is not regulated by these process wastewater requirements however a VPDES permit is required.</a:t>
            </a:r>
          </a:p>
          <a:p>
            <a:endParaRPr lang="en-US" baseline="0" dirty="0" smtClean="0"/>
          </a:p>
          <a:p>
            <a:r>
              <a:rPr lang="en-US" baseline="0" dirty="0" smtClean="0"/>
              <a:t>For new uranium </a:t>
            </a:r>
            <a:r>
              <a:rPr lang="en-US" b="1" baseline="0" dirty="0" smtClean="0"/>
              <a:t>mills  </a:t>
            </a:r>
            <a:r>
              <a:rPr lang="en-US" b="0" baseline="0" dirty="0" smtClean="0"/>
              <a:t>the mill facility is required to design the treatment facility to contain mill process wastewater and </a:t>
            </a:r>
            <a:r>
              <a:rPr lang="en-US" b="0" baseline="0" dirty="0" err="1" smtClean="0"/>
              <a:t>stormwater</a:t>
            </a:r>
            <a:r>
              <a:rPr lang="en-US" b="0" baseline="0" dirty="0" smtClean="0"/>
              <a:t> resulting from a 10-year, 24-hour storm event. The regulation allows the mill to discharge the volume of wastewater greater than the annual precipitation contributing surface runoff to the mill treatment facility minus the annual evaporation  volume.  This discharge must meet effluent guidelines. For rainfall greater 10-year, 24-hour storm event discharges are exempt from the effluent requirements provided facility demonstrates that design requirements are met, the facility takes all reasonable steps to minimize the discharge and notification requirements are met.   </a:t>
            </a:r>
          </a:p>
          <a:p>
            <a:endParaRPr lang="en-US" b="0" baseline="0" dirty="0" smtClean="0"/>
          </a:p>
          <a:p>
            <a:r>
              <a:rPr lang="en-US" b="0" baseline="0" dirty="0" smtClean="0"/>
              <a:t>  </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Preliminary Position Under Consideration</a:t>
            </a:r>
            <a:endParaRPr lang="en-US" dirty="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25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0188"/>
            <a:ext cx="2320925" cy="1739900"/>
          </a:xfrm>
        </p:spPr>
      </p:sp>
      <p:sp>
        <p:nvSpPr>
          <p:cNvPr id="3" name="Notes Placeholder 2"/>
          <p:cNvSpPr>
            <a:spLocks noGrp="1"/>
          </p:cNvSpPr>
          <p:nvPr>
            <p:ph type="body" idx="1"/>
          </p:nvPr>
        </p:nvSpPr>
        <p:spPr/>
        <p:txBody>
          <a:bodyPr>
            <a:normAutofit/>
          </a:bodyPr>
          <a:lstStyle/>
          <a:p>
            <a:pPr lvl="0"/>
            <a:endParaRPr lang="en-US" dirty="0" smtClean="0"/>
          </a:p>
          <a:p>
            <a:pPr lvl="0"/>
            <a:r>
              <a:rPr lang="en-US" dirty="0" smtClean="0"/>
              <a:t>Note that Zn and Uranium are in ug/l</a:t>
            </a:r>
          </a:p>
          <a:p>
            <a:pPr lvl="0"/>
            <a:endParaRPr lang="en-US" dirty="0" smtClean="0"/>
          </a:p>
          <a:p>
            <a:pPr lvl="0"/>
            <a:r>
              <a:rPr lang="en-US" dirty="0" smtClean="0"/>
              <a:t>These values are effluent </a:t>
            </a:r>
            <a:r>
              <a:rPr lang="en-US" baseline="0" dirty="0" smtClean="0"/>
              <a:t>limitations that the facility must meet prior to the discharge to the stream.</a:t>
            </a:r>
            <a:r>
              <a:rPr lang="en-US" dirty="0" smtClean="0"/>
              <a:t>  </a:t>
            </a:r>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8B9995-13B4-4977-9EA3-BD805543FA63}"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8B9995-13B4-4977-9EA3-BD805543FA63}"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8B9995-13B4-4977-9EA3-BD805543FA63}"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0188"/>
            <a:ext cx="2320925" cy="1739900"/>
          </a:xfrm>
        </p:spPr>
      </p:sp>
      <p:sp>
        <p:nvSpPr>
          <p:cNvPr id="3" name="Notes Placeholder 2"/>
          <p:cNvSpPr>
            <a:spLocks noGrp="1"/>
          </p:cNvSpPr>
          <p:nvPr>
            <p:ph type="body" idx="1"/>
          </p:nvPr>
        </p:nvSpPr>
        <p:spPr/>
        <p:txBody>
          <a:bodyPr>
            <a:normAutofit/>
          </a:bodyPr>
          <a:lstStyle/>
          <a:p>
            <a:pPr lvl="0"/>
            <a:r>
              <a:rPr lang="en-US" dirty="0" smtClean="0"/>
              <a:t>DEQ is required to conduct air quality monitoring by both federal and state regulations. The air sampling program is a combined effort of the Air Quality Monitoring Office or AQM, six regional offices, the Alexandria Transportation and Environmental Services, the National Park Service, and the US Department of Agriculture Forest Service. </a:t>
            </a:r>
          </a:p>
          <a:p>
            <a:pPr lvl="0"/>
            <a:endParaRPr lang="en-US" dirty="0" smtClean="0"/>
          </a:p>
          <a:p>
            <a:pPr lvl="0"/>
            <a:r>
              <a:rPr lang="en-US" dirty="0" smtClean="0"/>
              <a:t>As a courtesy to two other states,</a:t>
            </a:r>
            <a:r>
              <a:rPr lang="en-US" baseline="0" dirty="0" smtClean="0"/>
              <a:t> </a:t>
            </a:r>
            <a:r>
              <a:rPr lang="en-US" dirty="0" smtClean="0"/>
              <a:t>AQM</a:t>
            </a:r>
            <a:r>
              <a:rPr lang="en-US" baseline="0" dirty="0" smtClean="0"/>
              <a:t> has reviewed 2 separate monitoring plans for other uranium mines in the US.  The radiation analyses are performed on particulate samples.</a:t>
            </a:r>
          </a:p>
          <a:p>
            <a:pPr lvl="0"/>
            <a:endParaRPr lang="en-US" baseline="0" dirty="0" smtClean="0"/>
          </a:p>
          <a:p>
            <a:pPr lvl="0"/>
            <a:r>
              <a:rPr lang="en-US" baseline="0" dirty="0" smtClean="0"/>
              <a:t>Recently AQM has met with UVA and Virginia Uranium to discuss air monitoring. </a:t>
            </a:r>
            <a:endParaRPr lang="en-US" dirty="0" smtClean="0"/>
          </a:p>
          <a:p>
            <a:pPr lvl="0"/>
            <a:endParaRPr lang="en-US" dirty="0" smtClean="0"/>
          </a:p>
          <a:p>
            <a:pPr lvl="0"/>
            <a:endParaRPr lang="en-US" dirty="0" smtClean="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0188"/>
            <a:ext cx="2320925" cy="1739900"/>
          </a:xfrm>
        </p:spPr>
      </p:sp>
      <p:sp>
        <p:nvSpPr>
          <p:cNvPr id="3" name="Notes Placeholder 2"/>
          <p:cNvSpPr>
            <a:spLocks noGrp="1"/>
          </p:cNvSpPr>
          <p:nvPr>
            <p:ph type="body" idx="1"/>
          </p:nvPr>
        </p:nvSpPr>
        <p:spPr/>
        <p:txBody>
          <a:bodyPr>
            <a:normAutofit/>
          </a:bodyPr>
          <a:lstStyle/>
          <a:p>
            <a:pPr lvl="0"/>
            <a:endParaRPr lang="en-US" dirty="0" smtClean="0"/>
          </a:p>
          <a:p>
            <a:pPr lvl="0"/>
            <a:endParaRPr lang="en-US" dirty="0" smtClean="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0188"/>
            <a:ext cx="2320925" cy="1739900"/>
          </a:xfrm>
        </p:spPr>
      </p:sp>
      <p:sp>
        <p:nvSpPr>
          <p:cNvPr id="3" name="Notes Placeholder 2"/>
          <p:cNvSpPr>
            <a:spLocks noGrp="1"/>
          </p:cNvSpPr>
          <p:nvPr>
            <p:ph type="body" idx="1"/>
          </p:nvPr>
        </p:nvSpPr>
        <p:spPr/>
        <p:txBody>
          <a:bodyPr>
            <a:normAutofit/>
          </a:bodyPr>
          <a:lstStyle/>
          <a:p>
            <a:pPr lvl="0"/>
            <a:r>
              <a:rPr lang="en-US" dirty="0" smtClean="0"/>
              <a:t>Air quality permits are issued to industries and facilities that emit regulated pollutants to ensure that these emissions do not harm public health or cause significant deterioration in areas that presently have clean air.  The permit also ensures that facilities make adequate provisions to control their emissions.</a:t>
            </a:r>
          </a:p>
          <a:p>
            <a:pPr lvl="0"/>
            <a:endParaRPr lang="en-US" dirty="0" smtClean="0"/>
          </a:p>
          <a:p>
            <a:pPr lvl="0"/>
            <a:r>
              <a:rPr lang="en-US" dirty="0" smtClean="0"/>
              <a:t>NESHAPS radioactivity requirements have not been delegated to Virginia</a:t>
            </a:r>
          </a:p>
          <a:p>
            <a:pPr lvl="0"/>
            <a:endParaRPr lang="en-US" dirty="0" smtClean="0"/>
          </a:p>
          <a:p>
            <a:pPr lvl="0"/>
            <a:endParaRPr lang="en-US" dirty="0" smtClean="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0188"/>
            <a:ext cx="2320925" cy="1739900"/>
          </a:xfrm>
        </p:spPr>
      </p:sp>
      <p:sp>
        <p:nvSpPr>
          <p:cNvPr id="3" name="Notes Placeholder 2"/>
          <p:cNvSpPr>
            <a:spLocks noGrp="1"/>
          </p:cNvSpPr>
          <p:nvPr>
            <p:ph type="body" idx="1"/>
          </p:nvPr>
        </p:nvSpPr>
        <p:spPr/>
        <p:txBody>
          <a:bodyPr>
            <a:normAutofit/>
          </a:bodyPr>
          <a:lstStyle/>
          <a:p>
            <a:pPr lvl="0"/>
            <a:endParaRPr lang="en-US" dirty="0" smtClean="0"/>
          </a:p>
          <a:p>
            <a:pPr lvl="0"/>
            <a:endParaRPr lang="en-US" dirty="0" smtClean="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182688" y="230188"/>
            <a:ext cx="2320925" cy="1739900"/>
          </a:xfrm>
          <a:ln/>
        </p:spPr>
      </p:sp>
      <p:sp>
        <p:nvSpPr>
          <p:cNvPr id="133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Preliminary Position Under Consideration</a:t>
            </a:r>
            <a:endParaRPr lang="en-US" dirty="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Preliminary Position Under Consideration</a:t>
            </a:r>
            <a:endParaRPr lang="en-US" dirty="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Preliminary Position Under Consideration</a:t>
            </a:r>
            <a:endParaRPr lang="en-US" dirty="0"/>
          </a:p>
        </p:txBody>
      </p:sp>
      <p:sp>
        <p:nvSpPr>
          <p:cNvPr id="5" name="Slide Number Placeholder 4"/>
          <p:cNvSpPr>
            <a:spLocks noGrp="1"/>
          </p:cNvSpPr>
          <p:nvPr>
            <p:ph type="sldNum" sz="quarter" idx="11"/>
          </p:nvPr>
        </p:nvSpPr>
        <p:spPr/>
        <p:txBody>
          <a:bodyPr/>
          <a:lstStyle/>
          <a:p>
            <a:pPr>
              <a:defRPr/>
            </a:pPr>
            <a:fld id="{1634F0C7-1AD3-430D-A7FB-35A7825A9769}" type="slidenum">
              <a:rPr lang="en-US" smtClean="0"/>
              <a:pPr>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8DC8C96-A8AE-4BAA-8E63-FFD2B79AAE7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E66E93B-5D8A-42E9-B56B-5934CA1AF9A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B41788A0-7983-40EE-B5D1-33A686CC9C8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5BD332B2-31CC-47C0-92B6-8251DD4C9EC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E04FC87-BA5B-44AF-9B24-A3D8748798B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9166DB3-B77F-4D11-A837-6598AAA026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64AFB7A-BC8B-4696-B01B-776A088176E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solidFill>
                  <a:schemeClr val="tx1"/>
                </a:solidFill>
              </a:defRPr>
            </a:lvl1pPr>
          </a:lstStyle>
          <a:p>
            <a:pPr>
              <a:defRPr/>
            </a:pPr>
            <a:fld id="{28DB80F9-0485-42DF-860C-B74E75D6CDB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AE4A43F-AF2E-45CE-ABD9-5ADEC99F9E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D0F5DA6-346B-4822-BF0D-FE55769EECE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F5CF167-158D-469B-BA9E-1DFBBE1156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459285-122F-41B0-A06D-1794A79D4AB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84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latin typeface="Verdana" pitchFamily="34" charset="0"/>
              </a:defRPr>
            </a:lvl1pPr>
          </a:lstStyle>
          <a:p>
            <a:pPr>
              <a:defRPr/>
            </a:pPr>
            <a:fld id="{520597E8-4370-4C4C-915A-C4BE4D1C448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dt="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rgbClr val="0000FF"/>
          </a:solidFill>
          <a:latin typeface="Garamond" pitchFamily="18" charset="0"/>
        </a:defRPr>
      </a:lvl2pPr>
      <a:lvl3pPr algn="l" rtl="0" eaLnBrk="0" fontAlgn="base" hangingPunct="0">
        <a:spcBef>
          <a:spcPct val="0"/>
        </a:spcBef>
        <a:spcAft>
          <a:spcPct val="0"/>
        </a:spcAft>
        <a:defRPr sz="4400" b="1">
          <a:solidFill>
            <a:srgbClr val="0000FF"/>
          </a:solidFill>
          <a:latin typeface="Garamond" pitchFamily="18" charset="0"/>
        </a:defRPr>
      </a:lvl3pPr>
      <a:lvl4pPr algn="l" rtl="0" eaLnBrk="0" fontAlgn="base" hangingPunct="0">
        <a:spcBef>
          <a:spcPct val="0"/>
        </a:spcBef>
        <a:spcAft>
          <a:spcPct val="0"/>
        </a:spcAft>
        <a:defRPr sz="4400" b="1">
          <a:solidFill>
            <a:srgbClr val="0000FF"/>
          </a:solidFill>
          <a:latin typeface="Garamond" pitchFamily="18" charset="0"/>
        </a:defRPr>
      </a:lvl4pPr>
      <a:lvl5pPr algn="l" rtl="0" eaLnBrk="0" fontAlgn="base" hangingPunct="0">
        <a:spcBef>
          <a:spcPct val="0"/>
        </a:spcBef>
        <a:spcAft>
          <a:spcPct val="0"/>
        </a:spcAft>
        <a:defRPr sz="4400" b="1">
          <a:solidFill>
            <a:srgbClr val="0000FF"/>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533400" indent="-533400" algn="l" rtl="0" eaLnBrk="0" fontAlgn="base" hangingPunct="0">
        <a:spcBef>
          <a:spcPct val="20000"/>
        </a:spcBef>
        <a:spcAft>
          <a:spcPct val="0"/>
        </a:spcAft>
        <a:buClr>
          <a:schemeClr val="tx1"/>
        </a:buClr>
        <a:buSzPct val="130000"/>
        <a:buFont typeface="Arial" pitchFamily="34" charset="0"/>
        <a:buChar char="•"/>
        <a:defRPr sz="2800">
          <a:solidFill>
            <a:schemeClr val="tx1"/>
          </a:solidFill>
          <a:latin typeface="+mn-lt"/>
          <a:ea typeface="+mn-ea"/>
          <a:cs typeface="+mn-cs"/>
        </a:defRPr>
      </a:lvl1pPr>
      <a:lvl2pPr marL="914400" indent="-457200" algn="l" rtl="0" eaLnBrk="0" fontAlgn="base" hangingPunct="0">
        <a:spcBef>
          <a:spcPct val="20000"/>
        </a:spcBef>
        <a:spcAft>
          <a:spcPct val="0"/>
        </a:spcAft>
        <a:buClr>
          <a:schemeClr val="tx1"/>
        </a:buClr>
        <a:buSzPct val="130000"/>
        <a:buFont typeface="Arial" pitchFamily="34" charset="0"/>
        <a:buChar char="•"/>
        <a:defRPr sz="2400">
          <a:solidFill>
            <a:schemeClr val="tx1"/>
          </a:solidFill>
          <a:latin typeface="+mn-lt"/>
        </a:defRPr>
      </a:lvl2pPr>
      <a:lvl3pPr marL="1295400" indent="-381000" algn="l" rtl="0" eaLnBrk="0" fontAlgn="base" hangingPunct="0">
        <a:spcBef>
          <a:spcPct val="20000"/>
        </a:spcBef>
        <a:spcAft>
          <a:spcPct val="0"/>
        </a:spcAft>
        <a:buClr>
          <a:schemeClr val="tx1"/>
        </a:buClr>
        <a:buFont typeface="Arial" pitchFamily="34" charset="0"/>
        <a:buChar char="•"/>
        <a:defRPr sz="2000">
          <a:solidFill>
            <a:schemeClr val="tx1"/>
          </a:solidFill>
          <a:latin typeface="+mn-lt"/>
        </a:defRPr>
      </a:lvl3pPr>
      <a:lvl4pPr marL="1714500" indent="-342900" algn="l" rtl="0" eaLnBrk="0" fontAlgn="base" hangingPunct="0">
        <a:spcBef>
          <a:spcPct val="20000"/>
        </a:spcBef>
        <a:spcAft>
          <a:spcPct val="0"/>
        </a:spcAft>
        <a:buClr>
          <a:schemeClr val="tx1"/>
        </a:buClr>
        <a:buFont typeface="Arial" pitchFamily="34" charset="0"/>
        <a:buChar char="•"/>
        <a:defRPr>
          <a:solidFill>
            <a:schemeClr val="tx1"/>
          </a:solidFill>
          <a:latin typeface="+mn-lt"/>
        </a:defRPr>
      </a:lvl4pPr>
      <a:lvl5pPr marL="2171700" indent="-342900" algn="l" rtl="0" eaLnBrk="0" fontAlgn="base" hangingPunct="0">
        <a:spcBef>
          <a:spcPct val="20000"/>
        </a:spcBef>
        <a:spcAft>
          <a:spcPct val="0"/>
        </a:spcAft>
        <a:buClr>
          <a:schemeClr val="tx1"/>
        </a:buClr>
        <a:buFont typeface="Arial" pitchFamily="34" charset="0"/>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139825"/>
          </a:xfrm>
        </p:spPr>
        <p:txBody>
          <a:bodyPr/>
          <a:lstStyle/>
          <a:p>
            <a:pPr algn="ctr"/>
            <a:r>
              <a:rPr lang="en-US" dirty="0" smtClean="0">
                <a:latin typeface="Calibri" pitchFamily="34" charset="0"/>
              </a:rPr>
              <a:t>Uranium Working Group </a:t>
            </a:r>
            <a:br>
              <a:rPr lang="en-US" dirty="0" smtClean="0">
                <a:latin typeface="Calibri" pitchFamily="34" charset="0"/>
              </a:rPr>
            </a:br>
            <a:r>
              <a:rPr lang="en-US" dirty="0" smtClean="0">
                <a:latin typeface="Calibri" pitchFamily="34" charset="0"/>
              </a:rPr>
              <a:t>Public Meeting</a:t>
            </a:r>
            <a:endParaRPr lang="en-US" dirty="0">
              <a:latin typeface="Calibri" pitchFamily="34" charset="0"/>
            </a:endParaRPr>
          </a:p>
        </p:txBody>
      </p:sp>
      <p:sp>
        <p:nvSpPr>
          <p:cNvPr id="3" name="Slide Number Placeholder 2"/>
          <p:cNvSpPr>
            <a:spLocks noGrp="1"/>
          </p:cNvSpPr>
          <p:nvPr>
            <p:ph type="sldNum" sz="quarter" idx="10"/>
          </p:nvPr>
        </p:nvSpPr>
        <p:spPr/>
        <p:txBody>
          <a:bodyPr/>
          <a:lstStyle/>
          <a:p>
            <a:pPr>
              <a:defRPr/>
            </a:pPr>
            <a:fld id="{28DB80F9-0485-42DF-860C-B74E75D6CDB4}" type="slidenum">
              <a:rPr lang="en-US" smtClean="0">
                <a:latin typeface="Calibri" pitchFamily="34" charset="0"/>
              </a:rPr>
              <a:pPr>
                <a:defRPr/>
              </a:pPr>
              <a:t>1</a:t>
            </a:fld>
            <a:endParaRPr lang="en-US" dirty="0">
              <a:latin typeface="Calibri" pitchFamily="34" charset="0"/>
            </a:endParaRPr>
          </a:p>
        </p:txBody>
      </p:sp>
      <p:sp>
        <p:nvSpPr>
          <p:cNvPr id="4" name="Rectangle 3"/>
          <p:cNvSpPr/>
          <p:nvPr/>
        </p:nvSpPr>
        <p:spPr>
          <a:xfrm>
            <a:off x="1066800" y="2590799"/>
            <a:ext cx="7010400" cy="3416320"/>
          </a:xfrm>
          <a:prstGeom prst="rect">
            <a:avLst/>
          </a:prstGeom>
        </p:spPr>
        <p:txBody>
          <a:bodyPr wrap="square">
            <a:spAutoFit/>
          </a:bodyPr>
          <a:lstStyle/>
          <a:p>
            <a:pPr algn="ctr"/>
            <a:r>
              <a:rPr lang="en-US" dirty="0" smtClean="0">
                <a:solidFill>
                  <a:schemeClr val="tx1"/>
                </a:solidFill>
                <a:latin typeface="Calibri" pitchFamily="34" charset="0"/>
              </a:rPr>
              <a:t>Virginia Beach Convention Center</a:t>
            </a:r>
          </a:p>
          <a:p>
            <a:pPr algn="ctr"/>
            <a:r>
              <a:rPr lang="en-US" dirty="0" smtClean="0">
                <a:solidFill>
                  <a:schemeClr val="tx1"/>
                </a:solidFill>
                <a:latin typeface="Calibri" pitchFamily="34" charset="0"/>
              </a:rPr>
              <a:t>August 28, 2012</a:t>
            </a:r>
          </a:p>
          <a:p>
            <a:pPr algn="ctr"/>
            <a:r>
              <a:rPr lang="en-US" dirty="0" smtClean="0">
                <a:solidFill>
                  <a:schemeClr val="tx1"/>
                </a:solidFill>
                <a:latin typeface="Calibri" pitchFamily="34" charset="0"/>
              </a:rPr>
              <a:t>Presentation by the </a:t>
            </a:r>
            <a:br>
              <a:rPr lang="en-US" dirty="0" smtClean="0">
                <a:solidFill>
                  <a:schemeClr val="tx1"/>
                </a:solidFill>
                <a:latin typeface="Calibri" pitchFamily="34" charset="0"/>
              </a:rPr>
            </a:br>
            <a:r>
              <a:rPr lang="en-US" dirty="0" smtClean="0">
                <a:solidFill>
                  <a:schemeClr val="tx1"/>
                </a:solidFill>
                <a:latin typeface="Calibri" pitchFamily="34" charset="0"/>
              </a:rPr>
              <a:t>Rick Weeks, Chief Deputy</a:t>
            </a:r>
          </a:p>
          <a:p>
            <a:pPr algn="ctr"/>
            <a:r>
              <a:rPr lang="en-US" dirty="0" smtClean="0">
                <a:solidFill>
                  <a:schemeClr val="tx1"/>
                </a:solidFill>
                <a:latin typeface="Calibri" pitchFamily="34" charset="0"/>
              </a:rPr>
              <a:t>Department of Environmental Quality</a:t>
            </a:r>
            <a:endParaRPr lang="en-US" dirty="0">
              <a:solidFill>
                <a:schemeClr val="tx1"/>
              </a:solidFill>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9" name="Group 8"/>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7"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and Quantity</a:t>
            </a:r>
            <a:endParaRPr lang="en-US" dirty="0"/>
          </a:p>
        </p:txBody>
      </p:sp>
      <p:sp>
        <p:nvSpPr>
          <p:cNvPr id="3" name="Content Placeholder 2"/>
          <p:cNvSpPr>
            <a:spLocks noGrp="1"/>
          </p:cNvSpPr>
          <p:nvPr>
            <p:ph idx="1"/>
          </p:nvPr>
        </p:nvSpPr>
        <p:spPr/>
        <p:txBody>
          <a:bodyPr/>
          <a:lstStyle/>
          <a:p>
            <a:r>
              <a:rPr lang="en-US" sz="3200" dirty="0" smtClean="0">
                <a:latin typeface="+mj-lt"/>
              </a:rPr>
              <a:t>State Waters: All waters on and below the surface</a:t>
            </a:r>
            <a:br>
              <a:rPr lang="en-US" sz="3200" dirty="0" smtClean="0">
                <a:latin typeface="+mj-lt"/>
              </a:rPr>
            </a:br>
            <a:endParaRPr lang="en-US" sz="3200" dirty="0" smtClean="0">
              <a:latin typeface="+mj-lt"/>
            </a:endParaRPr>
          </a:p>
          <a:p>
            <a:r>
              <a:rPr lang="en-US" sz="3200" dirty="0" smtClean="0">
                <a:latin typeface="+mj-lt"/>
              </a:rPr>
              <a:t>Groundwater: All waters below the surface</a:t>
            </a:r>
            <a:br>
              <a:rPr lang="en-US" sz="3200" dirty="0" smtClean="0">
                <a:latin typeface="+mj-lt"/>
              </a:rPr>
            </a:br>
            <a:endParaRPr lang="en-US" sz="3200" dirty="0" smtClean="0">
              <a:latin typeface="+mj-lt"/>
            </a:endParaRPr>
          </a:p>
          <a:p>
            <a:r>
              <a:rPr lang="en-US" sz="3200" dirty="0" smtClean="0">
                <a:latin typeface="+mj-lt"/>
              </a:rPr>
              <a:t>Surface Waters: All other waters including steams, rivers, lakes, estuaries and wetlands</a:t>
            </a:r>
            <a:endParaRPr lang="en-US" sz="3200" dirty="0">
              <a:latin typeface="+mj-lt"/>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10</a:t>
            </a:fld>
            <a:endParaRPr lang="en-US" dirty="0"/>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9"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1"/>
            <a:ext cx="8382000" cy="990599"/>
          </a:xfrm>
        </p:spPr>
        <p:txBody>
          <a:bodyPr>
            <a:noAutofit/>
          </a:bodyPr>
          <a:lstStyle/>
          <a:p>
            <a:r>
              <a:rPr lang="en-US" dirty="0" smtClean="0">
                <a:latin typeface="Calibri" pitchFamily="34" charset="0"/>
              </a:rPr>
              <a:t>DEQ groundwater monitoring</a:t>
            </a:r>
            <a:endParaRPr lang="en-US" dirty="0">
              <a:latin typeface="Calibri" pitchFamily="34" charset="0"/>
            </a:endParaRPr>
          </a:p>
        </p:txBody>
      </p:sp>
      <p:sp>
        <p:nvSpPr>
          <p:cNvPr id="4" name="Content Placeholder 3"/>
          <p:cNvSpPr>
            <a:spLocks noGrp="1"/>
          </p:cNvSpPr>
          <p:nvPr>
            <p:ph idx="1"/>
          </p:nvPr>
        </p:nvSpPr>
        <p:spPr>
          <a:xfrm>
            <a:off x="381000" y="1600200"/>
            <a:ext cx="8305800" cy="4419600"/>
          </a:xfrm>
        </p:spPr>
        <p:txBody>
          <a:bodyPr/>
          <a:lstStyle/>
          <a:p>
            <a:pPr>
              <a:buFont typeface="Arial" pitchFamily="34" charset="0"/>
              <a:buChar char="•"/>
            </a:pPr>
            <a:r>
              <a:rPr lang="en-US" dirty="0" smtClean="0">
                <a:latin typeface="Calibri" pitchFamily="34" charset="0"/>
              </a:rPr>
              <a:t>Statewide water level monitoring program</a:t>
            </a:r>
          </a:p>
          <a:p>
            <a:pPr lvl="1">
              <a:buFont typeface="Arial" pitchFamily="34" charset="0"/>
              <a:buChar char="•"/>
            </a:pPr>
            <a:r>
              <a:rPr lang="en-US" sz="2800" dirty="0" smtClean="0">
                <a:latin typeface="Calibri" pitchFamily="34" charset="0"/>
              </a:rPr>
              <a:t>Good coverage in GW management areas</a:t>
            </a:r>
          </a:p>
          <a:p>
            <a:pPr lvl="1">
              <a:buFont typeface="Arial" pitchFamily="34" charset="0"/>
              <a:buChar char="•"/>
            </a:pPr>
            <a:r>
              <a:rPr lang="en-US" sz="2800" dirty="0" smtClean="0">
                <a:latin typeface="Calibri" pitchFamily="34" charset="0"/>
              </a:rPr>
              <a:t>Limited coverage outside management areas</a:t>
            </a:r>
            <a:br>
              <a:rPr lang="en-US" sz="2800" dirty="0" smtClean="0">
                <a:latin typeface="Calibri" pitchFamily="34" charset="0"/>
              </a:rPr>
            </a:br>
            <a:endParaRPr lang="en-US" sz="2800" dirty="0" smtClean="0">
              <a:latin typeface="Calibri" pitchFamily="34" charset="0"/>
            </a:endParaRPr>
          </a:p>
          <a:p>
            <a:pPr>
              <a:buFont typeface="Arial" pitchFamily="34" charset="0"/>
              <a:buChar char="•"/>
            </a:pPr>
            <a:r>
              <a:rPr lang="en-US" dirty="0" smtClean="0">
                <a:latin typeface="Calibri" pitchFamily="34" charset="0"/>
              </a:rPr>
              <a:t>No ambient GW chemistry monitoring since 1990</a:t>
            </a:r>
            <a:br>
              <a:rPr lang="en-US" dirty="0" smtClean="0">
                <a:latin typeface="Calibri" pitchFamily="34" charset="0"/>
              </a:rPr>
            </a:br>
            <a:endParaRPr lang="en-US" dirty="0" smtClean="0">
              <a:latin typeface="Calibri" pitchFamily="34" charset="0"/>
            </a:endParaRPr>
          </a:p>
          <a:p>
            <a:pPr>
              <a:buFont typeface="Arial" pitchFamily="34" charset="0"/>
              <a:buChar char="•"/>
            </a:pPr>
            <a:r>
              <a:rPr lang="en-US" dirty="0" smtClean="0">
                <a:latin typeface="Calibri" pitchFamily="34" charset="0"/>
              </a:rPr>
              <a:t>No ambient GW monitoring for radiation</a:t>
            </a:r>
          </a:p>
          <a:p>
            <a:pPr>
              <a:buNone/>
            </a:pPr>
            <a:endParaRPr lang="en-US" dirty="0">
              <a:latin typeface="Calibri" pitchFamily="34" charset="0"/>
            </a:endParaRPr>
          </a:p>
        </p:txBody>
      </p:sp>
      <p:sp>
        <p:nvSpPr>
          <p:cNvPr id="2" name="Slide Number Placeholder 1"/>
          <p:cNvSpPr>
            <a:spLocks noGrp="1"/>
          </p:cNvSpPr>
          <p:nvPr>
            <p:ph type="sldNum" sz="quarter" idx="10"/>
          </p:nvPr>
        </p:nvSpPr>
        <p:spPr/>
        <p:txBody>
          <a:bodyPr/>
          <a:lstStyle/>
          <a:p>
            <a:pPr>
              <a:defRPr/>
            </a:pPr>
            <a:fld id="{9AE4A43F-AF2E-45CE-ABD9-5ADEC99F9E23}" type="slidenum">
              <a:rPr lang="en-US" smtClean="0">
                <a:latin typeface="Calibri" pitchFamily="34" charset="0"/>
              </a:rPr>
              <a:pPr>
                <a:defRPr/>
              </a:pPr>
              <a:t>11</a:t>
            </a:fld>
            <a:endParaRPr lang="en-US" dirty="0">
              <a:latin typeface="Calibri" pitchFamily="34" charset="0"/>
            </a:endParaRPr>
          </a:p>
        </p:txBody>
      </p:sp>
      <p:pic>
        <p:nvPicPr>
          <p:cNvPr id="5"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Water quality standards</a:t>
            </a:r>
            <a:endParaRPr lang="en-US" dirty="0">
              <a:latin typeface="Calibri" pitchFamily="34" charset="0"/>
            </a:endParaRPr>
          </a:p>
        </p:txBody>
      </p:sp>
      <p:sp>
        <p:nvSpPr>
          <p:cNvPr id="3" name="Content Placeholder 2"/>
          <p:cNvSpPr>
            <a:spLocks noGrp="1"/>
          </p:cNvSpPr>
          <p:nvPr>
            <p:ph idx="1"/>
          </p:nvPr>
        </p:nvSpPr>
        <p:spPr/>
        <p:txBody>
          <a:bodyPr/>
          <a:lstStyle/>
          <a:p>
            <a:pPr>
              <a:buNone/>
            </a:pPr>
            <a:r>
              <a:rPr lang="en-US" dirty="0" smtClean="0">
                <a:latin typeface="Calibri" pitchFamily="34" charset="0"/>
              </a:rPr>
              <a:t>Water Quality Standards consist of the following components:</a:t>
            </a:r>
            <a:br>
              <a:rPr lang="en-US" dirty="0" smtClean="0">
                <a:latin typeface="Calibri" pitchFamily="34" charset="0"/>
              </a:rPr>
            </a:br>
            <a:endParaRPr lang="en-US" sz="1400" dirty="0" smtClean="0">
              <a:latin typeface="Calibri" pitchFamily="34" charset="0"/>
            </a:endParaRPr>
          </a:p>
          <a:p>
            <a:pPr lvl="1"/>
            <a:r>
              <a:rPr lang="en-US" sz="2800" dirty="0" smtClean="0">
                <a:latin typeface="Calibri" pitchFamily="34" charset="0"/>
              </a:rPr>
              <a:t>Designated Uses</a:t>
            </a:r>
            <a:br>
              <a:rPr lang="en-US" sz="2800" dirty="0" smtClean="0">
                <a:latin typeface="Calibri" pitchFamily="34" charset="0"/>
              </a:rPr>
            </a:br>
            <a:endParaRPr lang="en-US" sz="2800" dirty="0" smtClean="0">
              <a:latin typeface="Calibri" pitchFamily="34" charset="0"/>
            </a:endParaRPr>
          </a:p>
          <a:p>
            <a:pPr lvl="1"/>
            <a:r>
              <a:rPr lang="en-US" sz="2800" dirty="0" smtClean="0">
                <a:latin typeface="Calibri" pitchFamily="34" charset="0"/>
              </a:rPr>
              <a:t>Water Quality Criteria</a:t>
            </a:r>
            <a:br>
              <a:rPr lang="en-US" sz="2800" dirty="0" smtClean="0">
                <a:latin typeface="Calibri" pitchFamily="34" charset="0"/>
              </a:rPr>
            </a:br>
            <a:endParaRPr lang="en-US" sz="2800" dirty="0" smtClean="0">
              <a:latin typeface="Calibri" pitchFamily="34" charset="0"/>
            </a:endParaRPr>
          </a:p>
          <a:p>
            <a:pPr lvl="1"/>
            <a:r>
              <a:rPr lang="en-US" sz="2800" dirty="0" smtClean="0">
                <a:latin typeface="Calibri" pitchFamily="34" charset="0"/>
              </a:rPr>
              <a:t>Anti-Degradation Policy</a:t>
            </a:r>
          </a:p>
          <a:p>
            <a:endParaRPr lang="en-US" dirty="0" smtClean="0">
              <a:latin typeface="Calibri" pitchFamily="34" charset="0"/>
            </a:endParaRPr>
          </a:p>
          <a:p>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12</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39825"/>
          </a:xfrm>
        </p:spPr>
        <p:txBody>
          <a:bodyPr/>
          <a:lstStyle/>
          <a:p>
            <a:r>
              <a:rPr lang="en-US" dirty="0" smtClean="0">
                <a:latin typeface="Calibri" pitchFamily="34" charset="0"/>
              </a:rPr>
              <a:t>Water quality standards</a:t>
            </a:r>
            <a:br>
              <a:rPr lang="en-US" dirty="0" smtClean="0">
                <a:latin typeface="Calibri" pitchFamily="34" charset="0"/>
              </a:rPr>
            </a:br>
            <a:r>
              <a:rPr lang="en-US" dirty="0" smtClean="0">
                <a:latin typeface="Calibri" pitchFamily="34" charset="0"/>
              </a:rPr>
              <a:t>designated uses</a:t>
            </a:r>
            <a:endParaRPr lang="en-US" dirty="0">
              <a:latin typeface="Calibri" pitchFamily="34" charset="0"/>
            </a:endParaRPr>
          </a:p>
        </p:txBody>
      </p:sp>
      <p:sp>
        <p:nvSpPr>
          <p:cNvPr id="3" name="Content Placeholder 2"/>
          <p:cNvSpPr>
            <a:spLocks noGrp="1"/>
          </p:cNvSpPr>
          <p:nvPr>
            <p:ph idx="1"/>
          </p:nvPr>
        </p:nvSpPr>
        <p:spPr>
          <a:xfrm>
            <a:off x="381000" y="1752600"/>
            <a:ext cx="8229600" cy="4530725"/>
          </a:xfrm>
        </p:spPr>
        <p:txBody>
          <a:bodyPr/>
          <a:lstStyle/>
          <a:p>
            <a:pPr>
              <a:buNone/>
            </a:pPr>
            <a:endParaRPr lang="en-US" dirty="0" smtClean="0">
              <a:latin typeface="Calibri" pitchFamily="34" charset="0"/>
            </a:endParaRPr>
          </a:p>
          <a:p>
            <a:pPr>
              <a:buNone/>
            </a:pPr>
            <a:r>
              <a:rPr lang="en-US" dirty="0" smtClean="0">
                <a:latin typeface="Calibri" pitchFamily="34" charset="0"/>
              </a:rPr>
              <a:t>All surface waters are designated for and have criteria to protect for:</a:t>
            </a:r>
            <a:br>
              <a:rPr lang="en-US" dirty="0" smtClean="0">
                <a:latin typeface="Calibri" pitchFamily="34" charset="0"/>
              </a:rPr>
            </a:br>
            <a:endParaRPr lang="en-US" sz="2000" dirty="0" smtClean="0">
              <a:latin typeface="Calibri" pitchFamily="34" charset="0"/>
            </a:endParaRPr>
          </a:p>
          <a:p>
            <a:pPr lvl="1">
              <a:buFont typeface="Arial" pitchFamily="34" charset="0"/>
              <a:buChar char="•"/>
            </a:pPr>
            <a:r>
              <a:rPr lang="en-US" sz="2800" dirty="0" smtClean="0">
                <a:latin typeface="Calibri" pitchFamily="34" charset="0"/>
              </a:rPr>
              <a:t>Recreational uses including swimming</a:t>
            </a:r>
          </a:p>
          <a:p>
            <a:pPr lvl="1">
              <a:buFont typeface="Arial" pitchFamily="34" charset="0"/>
              <a:buChar char="•"/>
            </a:pPr>
            <a:r>
              <a:rPr lang="en-US" sz="2800" dirty="0" smtClean="0">
                <a:latin typeface="Calibri" pitchFamily="34" charset="0"/>
              </a:rPr>
              <a:t>Support of an indigenous population of aquatic life</a:t>
            </a:r>
          </a:p>
          <a:p>
            <a:pPr lvl="1">
              <a:buFont typeface="Arial" pitchFamily="34" charset="0"/>
              <a:buChar char="•"/>
            </a:pPr>
            <a:r>
              <a:rPr lang="en-US" sz="2800" dirty="0" smtClean="0">
                <a:latin typeface="Calibri" pitchFamily="34" charset="0"/>
              </a:rPr>
              <a:t>Production of an edible and marketable natural resource</a:t>
            </a:r>
            <a:endParaRPr lang="en-US" sz="2800" dirty="0">
              <a:latin typeface="Calibri" pitchFamily="34" charset="0"/>
            </a:endParaRPr>
          </a:p>
        </p:txBody>
      </p:sp>
      <p:sp>
        <p:nvSpPr>
          <p:cNvPr id="4" name="Slide Number Placeholder 3"/>
          <p:cNvSpPr>
            <a:spLocks noGrp="1"/>
          </p:cNvSpPr>
          <p:nvPr>
            <p:ph type="sldNum" sz="quarter" idx="10"/>
          </p:nvPr>
        </p:nvSpPr>
        <p:spPr>
          <a:xfrm>
            <a:off x="6477000" y="6400800"/>
            <a:ext cx="2133600" cy="457200"/>
          </a:xfrm>
        </p:spPr>
        <p:txBody>
          <a:bodyPr/>
          <a:lstStyle/>
          <a:p>
            <a:pPr>
              <a:defRPr/>
            </a:pPr>
            <a:fld id="{C8DC8C96-A8AE-4BAA-8E63-FFD2B79AAE7D}" type="slidenum">
              <a:rPr lang="en-US" smtClean="0">
                <a:latin typeface="Calibri" pitchFamily="34" charset="0"/>
              </a:rPr>
              <a:pPr>
                <a:defRPr/>
              </a:pPr>
              <a:t>13</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39825"/>
          </a:xfrm>
        </p:spPr>
        <p:txBody>
          <a:bodyPr/>
          <a:lstStyle/>
          <a:p>
            <a:r>
              <a:rPr lang="en-US" dirty="0" smtClean="0">
                <a:latin typeface="Calibri" pitchFamily="34" charset="0"/>
              </a:rPr>
              <a:t>Water quality standards designated uses </a:t>
            </a:r>
            <a:endParaRPr lang="en-US" dirty="0">
              <a:latin typeface="Calibri" pitchFamily="34" charset="0"/>
            </a:endParaRPr>
          </a:p>
        </p:txBody>
      </p:sp>
      <p:sp>
        <p:nvSpPr>
          <p:cNvPr id="3" name="Content Placeholder 2"/>
          <p:cNvSpPr>
            <a:spLocks noGrp="1"/>
          </p:cNvSpPr>
          <p:nvPr>
            <p:ph idx="1"/>
          </p:nvPr>
        </p:nvSpPr>
        <p:spPr>
          <a:xfrm>
            <a:off x="457200" y="1981200"/>
            <a:ext cx="8229600" cy="4149725"/>
          </a:xfrm>
        </p:spPr>
        <p:txBody>
          <a:bodyPr/>
          <a:lstStyle/>
          <a:p>
            <a:pPr>
              <a:buNone/>
            </a:pPr>
            <a:r>
              <a:rPr lang="en-US" dirty="0" smtClean="0">
                <a:latin typeface="Calibri" pitchFamily="34" charset="0"/>
              </a:rPr>
              <a:t>Some surface waters are designated for public water supply and have additional criteria to protect water supplies</a:t>
            </a:r>
            <a:br>
              <a:rPr lang="en-US" dirty="0" smtClean="0">
                <a:latin typeface="Calibri" pitchFamily="34" charset="0"/>
              </a:rPr>
            </a:br>
            <a:endParaRPr lang="en-US" sz="1800" dirty="0" smtClean="0">
              <a:latin typeface="Calibri" pitchFamily="34" charset="0"/>
            </a:endParaRPr>
          </a:p>
          <a:p>
            <a:pPr lvl="1">
              <a:buFont typeface="Arial" pitchFamily="34" charset="0"/>
              <a:buChar char="•"/>
            </a:pPr>
            <a:r>
              <a:rPr lang="en-US" dirty="0" smtClean="0">
                <a:latin typeface="Calibri" pitchFamily="34" charset="0"/>
              </a:rPr>
              <a:t>Several segments of the Banister River and Cherrystone Creek upstream from Chatham’s raw water intake</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Lake Gaston and the John Kerr Reservoir in Virginia</a:t>
            </a:r>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14</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p:spPr>
        <p:txBody>
          <a:bodyPr/>
          <a:lstStyle/>
          <a:p>
            <a:fld id="{9F8A4AC1-7B2F-4723-B116-8E4B8E27EBCE}" type="slidenum">
              <a:rPr lang="en-US" smtClean="0">
                <a:latin typeface="Calibri" pitchFamily="34" charset="0"/>
              </a:rPr>
              <a:pPr/>
              <a:t>15</a:t>
            </a:fld>
            <a:endParaRPr lang="en-US" dirty="0" smtClean="0">
              <a:latin typeface="Calibri" pitchFamily="34" charset="0"/>
            </a:endParaRPr>
          </a:p>
        </p:txBody>
      </p:sp>
      <p:sp>
        <p:nvSpPr>
          <p:cNvPr id="2051" name="Rectangle 6"/>
          <p:cNvSpPr txBox="1">
            <a:spLocks noGrp="1" noChangeArrowheads="1"/>
          </p:cNvSpPr>
          <p:nvPr/>
        </p:nvSpPr>
        <p:spPr bwMode="auto">
          <a:xfrm>
            <a:off x="6553200" y="6248400"/>
            <a:ext cx="2133600" cy="457200"/>
          </a:xfrm>
          <a:prstGeom prst="rect">
            <a:avLst/>
          </a:prstGeom>
          <a:noFill/>
          <a:ln w="9525">
            <a:noFill/>
            <a:miter lim="800000"/>
            <a:headEnd/>
            <a:tailEnd/>
          </a:ln>
        </p:spPr>
        <p:txBody>
          <a:bodyPr/>
          <a:lstStyle/>
          <a:p>
            <a:pPr algn="r"/>
            <a:fld id="{4B59059E-8BB8-4532-9FAE-12D02CEA5752}" type="slidenum">
              <a:rPr lang="en-US" sz="1000" b="0">
                <a:solidFill>
                  <a:schemeClr val="tx1"/>
                </a:solidFill>
                <a:latin typeface="Calibri" pitchFamily="34" charset="0"/>
              </a:rPr>
              <a:pPr algn="r"/>
              <a:t>15</a:t>
            </a:fld>
            <a:endParaRPr lang="en-US" sz="1000" b="0" dirty="0">
              <a:solidFill>
                <a:schemeClr val="tx1"/>
              </a:solidFill>
              <a:latin typeface="Calibri" pitchFamily="34" charset="0"/>
            </a:endParaRPr>
          </a:p>
        </p:txBody>
      </p:sp>
      <p:sp>
        <p:nvSpPr>
          <p:cNvPr id="6" name="TextBox 5"/>
          <p:cNvSpPr txBox="1"/>
          <p:nvPr/>
        </p:nvSpPr>
        <p:spPr>
          <a:xfrm>
            <a:off x="304800" y="1524000"/>
            <a:ext cx="8458200" cy="3711785"/>
          </a:xfrm>
          <a:prstGeom prst="rect">
            <a:avLst/>
          </a:prstGeom>
          <a:noFill/>
        </p:spPr>
        <p:txBody>
          <a:bodyPr wrap="square" rtlCol="0">
            <a:spAutoFit/>
          </a:bodyPr>
          <a:lstStyle/>
          <a:p>
            <a:pPr marL="533400" indent="-533400" eaLnBrk="0" hangingPunct="0">
              <a:spcBef>
                <a:spcPct val="20000"/>
              </a:spcBef>
              <a:buClr>
                <a:schemeClr val="tx1"/>
              </a:buClr>
              <a:buSzPct val="130000"/>
              <a:buFont typeface="Arial" pitchFamily="34" charset="0"/>
              <a:buChar char="•"/>
            </a:pPr>
            <a:r>
              <a:rPr lang="en-US" sz="2800" b="0" dirty="0" smtClean="0">
                <a:solidFill>
                  <a:schemeClr val="tx1"/>
                </a:solidFill>
                <a:latin typeface="Calibri" pitchFamily="34" charset="0"/>
              </a:rPr>
              <a:t>DEQ has one of the largest ambient water quality trace elements monitoring programs in the nation</a:t>
            </a:r>
            <a:br>
              <a:rPr lang="en-US" sz="2800" b="0" dirty="0" smtClean="0">
                <a:solidFill>
                  <a:schemeClr val="tx1"/>
                </a:solidFill>
                <a:latin typeface="Calibri" pitchFamily="34" charset="0"/>
              </a:rPr>
            </a:br>
            <a:endParaRPr lang="en-US" sz="2800" b="0" dirty="0" smtClean="0">
              <a:solidFill>
                <a:schemeClr val="tx1"/>
              </a:solidFill>
              <a:latin typeface="Calibri" pitchFamily="34" charset="0"/>
            </a:endParaRPr>
          </a:p>
          <a:p>
            <a:pPr marL="533400" indent="-533400" eaLnBrk="0" hangingPunct="0">
              <a:spcBef>
                <a:spcPct val="20000"/>
              </a:spcBef>
              <a:buClr>
                <a:schemeClr val="tx1"/>
              </a:buClr>
              <a:buSzPct val="130000"/>
              <a:buFont typeface="Arial" pitchFamily="34" charset="0"/>
              <a:buChar char="•"/>
            </a:pPr>
            <a:r>
              <a:rPr lang="en-US" sz="2800" b="0" dirty="0" smtClean="0">
                <a:solidFill>
                  <a:schemeClr val="tx1"/>
                </a:solidFill>
                <a:latin typeface="Calibri" pitchFamily="34" charset="0"/>
              </a:rPr>
              <a:t>DEQ developed ultra low level sampling and analytical methods for trace elements</a:t>
            </a:r>
            <a:br>
              <a:rPr lang="en-US" sz="2800" b="0" dirty="0" smtClean="0">
                <a:solidFill>
                  <a:schemeClr val="tx1"/>
                </a:solidFill>
                <a:latin typeface="Calibri" pitchFamily="34" charset="0"/>
              </a:rPr>
            </a:br>
            <a:endParaRPr lang="en-US" sz="2800" b="0" dirty="0" smtClean="0">
              <a:solidFill>
                <a:schemeClr val="tx1"/>
              </a:solidFill>
              <a:latin typeface="Calibri" pitchFamily="34" charset="0"/>
            </a:endParaRPr>
          </a:p>
          <a:p>
            <a:pPr marL="533400" indent="-533400" eaLnBrk="0" hangingPunct="0">
              <a:spcBef>
                <a:spcPct val="20000"/>
              </a:spcBef>
              <a:buClr>
                <a:schemeClr val="tx1"/>
              </a:buClr>
              <a:buSzPct val="130000"/>
              <a:buFont typeface="Arial" pitchFamily="34" charset="0"/>
              <a:buChar char="•"/>
            </a:pPr>
            <a:r>
              <a:rPr lang="en-US" sz="2800" b="0" dirty="0" smtClean="0">
                <a:solidFill>
                  <a:schemeClr val="tx1"/>
                </a:solidFill>
                <a:latin typeface="Calibri" pitchFamily="34" charset="0"/>
              </a:rPr>
              <a:t>Since 1997 DEQ has analyzed 4,463 samples at 1,801 individual sites for trace elements </a:t>
            </a:r>
          </a:p>
        </p:txBody>
      </p:sp>
      <p:sp>
        <p:nvSpPr>
          <p:cNvPr id="5" name="Title 2"/>
          <p:cNvSpPr txBox="1">
            <a:spLocks/>
          </p:cNvSpPr>
          <p:nvPr/>
        </p:nvSpPr>
        <p:spPr>
          <a:xfrm>
            <a:off x="457200" y="457200"/>
            <a:ext cx="8229600" cy="1139825"/>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ea typeface="+mj-ea"/>
                <a:cs typeface="+mj-cs"/>
              </a:rPr>
              <a:t>DEQ water quality </a:t>
            </a:r>
            <a:r>
              <a:rPr lang="en-US" sz="4400" kern="0" dirty="0" smtClean="0">
                <a:solidFill>
                  <a:schemeClr val="tx1"/>
                </a:solidFill>
                <a:latin typeface="Calibri" pitchFamily="34" charset="0"/>
                <a:ea typeface="+mj-ea"/>
                <a:cs typeface="+mj-cs"/>
              </a:rPr>
              <a:t>m</a:t>
            </a:r>
            <a:r>
              <a:rPr kumimoji="0" lang="en-US" sz="4400" b="1" i="0" u="none" strike="noStrike" kern="0" cap="none" spc="0" normalizeH="0" baseline="0" noProof="0" dirty="0" err="1" smtClean="0">
                <a:ln>
                  <a:noFill/>
                </a:ln>
                <a:solidFill>
                  <a:schemeClr val="tx1"/>
                </a:solidFill>
                <a:effectLst/>
                <a:uLnTx/>
                <a:uFillTx/>
                <a:latin typeface="Calibri" pitchFamily="34" charset="0"/>
                <a:ea typeface="+mj-ea"/>
                <a:cs typeface="+mj-cs"/>
              </a:rPr>
              <a:t>onitoring</a:t>
            </a:r>
            <a:endParaRPr kumimoji="0" lang="en-US" sz="4400" b="1" i="0" u="none" strike="noStrike" kern="0" cap="none" spc="0" normalizeH="0" baseline="0" noProof="0" dirty="0">
              <a:ln>
                <a:noFill/>
              </a:ln>
              <a:solidFill>
                <a:schemeClr val="tx1"/>
              </a:solidFill>
              <a:effectLst/>
              <a:uLnTx/>
              <a:uFillTx/>
              <a:latin typeface="Calibri" pitchFamily="34" charset="0"/>
              <a:ea typeface="+mj-ea"/>
              <a:cs typeface="+mj-cs"/>
            </a:endParaRPr>
          </a:p>
        </p:txBody>
      </p:sp>
      <p:pic>
        <p:nvPicPr>
          <p:cNvPr id="7"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8"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2"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AE4A43F-AF2E-45CE-ABD9-5ADEC99F9E23}" type="slidenum">
              <a:rPr lang="en-US" smtClean="0">
                <a:latin typeface="Calibri" pitchFamily="34" charset="0"/>
              </a:rPr>
              <a:pPr>
                <a:defRPr/>
              </a:pPr>
              <a:t>16</a:t>
            </a:fld>
            <a:endParaRPr lang="en-US" dirty="0">
              <a:latin typeface="Calibri" pitchFamily="34" charset="0"/>
            </a:endParaRPr>
          </a:p>
        </p:txBody>
      </p:sp>
      <p:sp>
        <p:nvSpPr>
          <p:cNvPr id="3" name="TextBox 2"/>
          <p:cNvSpPr txBox="1"/>
          <p:nvPr/>
        </p:nvSpPr>
        <p:spPr>
          <a:xfrm>
            <a:off x="381000" y="1371600"/>
            <a:ext cx="8458200" cy="4585871"/>
          </a:xfrm>
          <a:prstGeom prst="rect">
            <a:avLst/>
          </a:prstGeom>
          <a:noFill/>
        </p:spPr>
        <p:txBody>
          <a:bodyPr wrap="square" rtlCol="0">
            <a:spAutoFit/>
          </a:bodyPr>
          <a:lstStyle/>
          <a:p>
            <a:pPr>
              <a:spcBef>
                <a:spcPts val="1200"/>
              </a:spcBef>
              <a:spcAft>
                <a:spcPts val="1200"/>
              </a:spcAft>
            </a:pPr>
            <a:r>
              <a:rPr lang="en-US" sz="2800" b="0" dirty="0" smtClean="0">
                <a:solidFill>
                  <a:schemeClr val="tx1"/>
                </a:solidFill>
                <a:latin typeface="Calibri" pitchFamily="34" charset="0"/>
                <a:cs typeface="Courier New" pitchFamily="49" charset="0"/>
              </a:rPr>
              <a:t>The following elements, both dissolved and total, are monitored in the water column:</a:t>
            </a:r>
          </a:p>
          <a:p>
            <a:pPr>
              <a:spcBef>
                <a:spcPts val="1200"/>
              </a:spcBef>
              <a:spcAft>
                <a:spcPts val="1200"/>
              </a:spcAft>
            </a:pPr>
            <a:r>
              <a:rPr lang="en-US" sz="2800" b="0" dirty="0" smtClean="0">
                <a:solidFill>
                  <a:schemeClr val="tx1"/>
                </a:solidFill>
                <a:latin typeface="Calibri" pitchFamily="34" charset="0"/>
                <a:cs typeface="Courier New" pitchFamily="49" charset="0"/>
              </a:rPr>
              <a:t>	aluminum, antimony, arsenic, </a:t>
            </a:r>
            <a:br>
              <a:rPr lang="en-US" sz="2800" b="0" dirty="0" smtClean="0">
                <a:solidFill>
                  <a:schemeClr val="tx1"/>
                </a:solidFill>
                <a:latin typeface="Calibri" pitchFamily="34" charset="0"/>
                <a:cs typeface="Courier New" pitchFamily="49" charset="0"/>
              </a:rPr>
            </a:br>
            <a:r>
              <a:rPr lang="en-US" sz="2800" b="0" dirty="0" smtClean="0">
                <a:solidFill>
                  <a:schemeClr val="tx1"/>
                </a:solidFill>
                <a:latin typeface="Calibri" pitchFamily="34" charset="0"/>
                <a:cs typeface="Courier New" pitchFamily="49" charset="0"/>
              </a:rPr>
              <a:t>	barium, beryllium, cadmium, </a:t>
            </a:r>
            <a:br>
              <a:rPr lang="en-US" sz="2800" b="0" dirty="0" smtClean="0">
                <a:solidFill>
                  <a:schemeClr val="tx1"/>
                </a:solidFill>
                <a:latin typeface="Calibri" pitchFamily="34" charset="0"/>
                <a:cs typeface="Courier New" pitchFamily="49" charset="0"/>
              </a:rPr>
            </a:br>
            <a:r>
              <a:rPr lang="en-US" sz="2800" b="0" dirty="0" smtClean="0">
                <a:solidFill>
                  <a:schemeClr val="tx1"/>
                </a:solidFill>
                <a:latin typeface="Calibri" pitchFamily="34" charset="0"/>
                <a:cs typeface="Courier New" pitchFamily="49" charset="0"/>
              </a:rPr>
              <a:t>	chromium, copper, lead, </a:t>
            </a:r>
            <a:br>
              <a:rPr lang="en-US" sz="2800" b="0" dirty="0" smtClean="0">
                <a:solidFill>
                  <a:schemeClr val="tx1"/>
                </a:solidFill>
                <a:latin typeface="Calibri" pitchFamily="34" charset="0"/>
                <a:cs typeface="Courier New" pitchFamily="49" charset="0"/>
              </a:rPr>
            </a:br>
            <a:r>
              <a:rPr lang="en-US" sz="2800" b="0" dirty="0" smtClean="0">
                <a:solidFill>
                  <a:schemeClr val="tx1"/>
                </a:solidFill>
                <a:latin typeface="Calibri" pitchFamily="34" charset="0"/>
                <a:cs typeface="Courier New" pitchFamily="49" charset="0"/>
              </a:rPr>
              <a:t>	magnesium, manganese, </a:t>
            </a:r>
            <a:br>
              <a:rPr lang="en-US" sz="2800" b="0" dirty="0" smtClean="0">
                <a:solidFill>
                  <a:schemeClr val="tx1"/>
                </a:solidFill>
                <a:latin typeface="Calibri" pitchFamily="34" charset="0"/>
                <a:cs typeface="Courier New" pitchFamily="49" charset="0"/>
              </a:rPr>
            </a:br>
            <a:r>
              <a:rPr lang="en-US" sz="2800" b="0" dirty="0" smtClean="0">
                <a:solidFill>
                  <a:schemeClr val="tx1"/>
                </a:solidFill>
                <a:latin typeface="Calibri" pitchFamily="34" charset="0"/>
                <a:cs typeface="Courier New" pitchFamily="49" charset="0"/>
              </a:rPr>
              <a:t>	mercury, nickel, selenium, </a:t>
            </a:r>
            <a:br>
              <a:rPr lang="en-US" sz="2800" b="0" dirty="0" smtClean="0">
                <a:solidFill>
                  <a:schemeClr val="tx1"/>
                </a:solidFill>
                <a:latin typeface="Calibri" pitchFamily="34" charset="0"/>
                <a:cs typeface="Courier New" pitchFamily="49" charset="0"/>
              </a:rPr>
            </a:br>
            <a:r>
              <a:rPr lang="en-US" sz="2800" b="0" dirty="0" smtClean="0">
                <a:solidFill>
                  <a:schemeClr val="tx1"/>
                </a:solidFill>
                <a:latin typeface="Calibri" pitchFamily="34" charset="0"/>
                <a:cs typeface="Courier New" pitchFamily="49" charset="0"/>
              </a:rPr>
              <a:t>	silver, thallium, zinc</a:t>
            </a:r>
          </a:p>
          <a:p>
            <a:pPr>
              <a:spcBef>
                <a:spcPts val="1200"/>
              </a:spcBef>
              <a:spcAft>
                <a:spcPts val="1200"/>
              </a:spcAft>
            </a:pPr>
            <a:endParaRPr lang="en-US" sz="2800" dirty="0" smtClean="0">
              <a:solidFill>
                <a:schemeClr val="tx1"/>
              </a:solidFill>
              <a:latin typeface="Calibri" pitchFamily="34" charset="0"/>
              <a:cs typeface="Courier New" pitchFamily="49" charset="0"/>
            </a:endParaRPr>
          </a:p>
        </p:txBody>
      </p:sp>
      <p:sp>
        <p:nvSpPr>
          <p:cNvPr id="4" name="Title 2"/>
          <p:cNvSpPr txBox="1">
            <a:spLocks/>
          </p:cNvSpPr>
          <p:nvPr/>
        </p:nvSpPr>
        <p:spPr>
          <a:xfrm>
            <a:off x="457200" y="457200"/>
            <a:ext cx="8229600" cy="1139825"/>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ea typeface="+mj-ea"/>
                <a:cs typeface="+mj-cs"/>
              </a:rPr>
              <a:t>Water quality monitoring </a:t>
            </a:r>
            <a:endParaRPr kumimoji="0" lang="en-US" sz="4400" b="1" i="0" u="none" strike="noStrike" kern="0" cap="none" spc="0" normalizeH="0" baseline="0" noProof="0" dirty="0">
              <a:ln>
                <a:noFill/>
              </a:ln>
              <a:solidFill>
                <a:schemeClr val="tx1"/>
              </a:solidFill>
              <a:effectLst/>
              <a:uLnTx/>
              <a:uFillTx/>
              <a:latin typeface="Calibri" pitchFamily="34" charset="0"/>
              <a:ea typeface="+mj-ea"/>
              <a:cs typeface="+mj-cs"/>
            </a:endParaRPr>
          </a:p>
        </p:txBody>
      </p:sp>
      <p:pic>
        <p:nvPicPr>
          <p:cNvPr id="5"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AE4A43F-AF2E-45CE-ABD9-5ADEC99F9E23}" type="slidenum">
              <a:rPr lang="en-US" smtClean="0"/>
              <a:pPr>
                <a:defRPr/>
              </a:pPr>
              <a:t>17</a:t>
            </a:fld>
            <a:endParaRPr lang="en-US" dirty="0"/>
          </a:p>
        </p:txBody>
      </p:sp>
      <p:pic>
        <p:nvPicPr>
          <p:cNvPr id="3" name="Picture 2" descr="statewide trace element stations.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AE4A43F-AF2E-45CE-ABD9-5ADEC99F9E23}" type="slidenum">
              <a:rPr lang="en-US" smtClean="0"/>
              <a:pPr>
                <a:defRPr/>
              </a:pPr>
              <a:t>18</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61736" y="228600"/>
            <a:ext cx="8653664" cy="6425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AE4A43F-AF2E-45CE-ABD9-5ADEC99F9E23}" type="slidenum">
              <a:rPr lang="en-US" smtClean="0"/>
              <a:pPr>
                <a:defRPr/>
              </a:pPr>
              <a:t>19</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9960" y="152400"/>
            <a:ext cx="8919148"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lstStyle/>
          <a:p>
            <a:r>
              <a:rPr lang="en-US" sz="3200" dirty="0" smtClean="0">
                <a:latin typeface="+mj-lt"/>
              </a:rPr>
              <a:t>Overview of DEQ programs</a:t>
            </a:r>
            <a:br>
              <a:rPr lang="en-US" sz="3200" dirty="0" smtClean="0">
                <a:latin typeface="+mj-lt"/>
              </a:rPr>
            </a:br>
            <a:endParaRPr lang="en-US" sz="3200" dirty="0" smtClean="0">
              <a:latin typeface="+mj-lt"/>
            </a:endParaRPr>
          </a:p>
          <a:p>
            <a:r>
              <a:rPr lang="en-US" sz="3200" dirty="0" smtClean="0">
                <a:latin typeface="+mj-lt"/>
              </a:rPr>
              <a:t>Details on air and water programs relevant to uranium mining and milling</a:t>
            </a:r>
            <a:br>
              <a:rPr lang="en-US" sz="3200" dirty="0" smtClean="0">
                <a:latin typeface="+mj-lt"/>
              </a:rPr>
            </a:br>
            <a:endParaRPr lang="en-US" sz="3200" dirty="0" smtClean="0">
              <a:latin typeface="+mj-lt"/>
            </a:endParaRPr>
          </a:p>
          <a:p>
            <a:r>
              <a:rPr lang="en-US" sz="3200" dirty="0" smtClean="0">
                <a:latin typeface="+mj-lt"/>
              </a:rPr>
              <a:t>Review of themes in recent studies</a:t>
            </a:r>
            <a:br>
              <a:rPr lang="en-US" sz="3200" dirty="0" smtClean="0">
                <a:latin typeface="+mj-lt"/>
              </a:rPr>
            </a:br>
            <a:endParaRPr lang="en-US" sz="3200" dirty="0" smtClean="0">
              <a:latin typeface="+mj-lt"/>
            </a:endParaRPr>
          </a:p>
          <a:p>
            <a:r>
              <a:rPr lang="en-US" sz="3200" dirty="0" smtClean="0">
                <a:latin typeface="+mj-lt"/>
              </a:rPr>
              <a:t>Conceptual regulatory framework</a:t>
            </a:r>
          </a:p>
          <a:p>
            <a:endParaRPr lang="en-US" dirty="0"/>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2</a:t>
            </a:fld>
            <a:endParaRPr lang="en-US" dirty="0"/>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9"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latin typeface="Calibri" pitchFamily="34" charset="0"/>
              </a:rPr>
              <a:t>Water quality criteria  9 VAC 25-260</a:t>
            </a:r>
            <a:endParaRPr lang="en-US" sz="4000" dirty="0">
              <a:latin typeface="Calibri" pitchFamily="34" charset="0"/>
            </a:endParaRPr>
          </a:p>
        </p:txBody>
      </p:sp>
      <p:sp>
        <p:nvSpPr>
          <p:cNvPr id="2" name="Slide Number Placeholder 1"/>
          <p:cNvSpPr>
            <a:spLocks noGrp="1"/>
          </p:cNvSpPr>
          <p:nvPr>
            <p:ph type="sldNum" sz="quarter" idx="10"/>
          </p:nvPr>
        </p:nvSpPr>
        <p:spPr/>
        <p:txBody>
          <a:bodyPr/>
          <a:lstStyle/>
          <a:p>
            <a:pPr>
              <a:defRPr/>
            </a:pPr>
            <a:fld id="{9AE4A43F-AF2E-45CE-ABD9-5ADEC99F9E23}" type="slidenum">
              <a:rPr lang="en-US" smtClean="0">
                <a:latin typeface="Calibri" pitchFamily="34" charset="0"/>
              </a:rPr>
              <a:pPr>
                <a:defRPr/>
              </a:pPr>
              <a:t>20</a:t>
            </a:fld>
            <a:endParaRPr lang="en-US" dirty="0">
              <a:latin typeface="Calibri" pitchFamily="34" charset="0"/>
            </a:endParaRPr>
          </a:p>
        </p:txBody>
      </p:sp>
      <p:graphicFrame>
        <p:nvGraphicFramePr>
          <p:cNvPr id="15" name="Table 14"/>
          <p:cNvGraphicFramePr>
            <a:graphicFrameLocks noGrp="1"/>
          </p:cNvGraphicFramePr>
          <p:nvPr/>
        </p:nvGraphicFramePr>
        <p:xfrm>
          <a:off x="304800" y="1676400"/>
          <a:ext cx="8534400" cy="4533024"/>
        </p:xfrm>
        <a:graphic>
          <a:graphicData uri="http://schemas.openxmlformats.org/drawingml/2006/table">
            <a:tbl>
              <a:tblPr>
                <a:tableStyleId>{2D5ABB26-0587-4C30-8999-92F81FD0307C}</a:tableStyleId>
              </a:tblPr>
              <a:tblGrid>
                <a:gridCol w="2286000"/>
                <a:gridCol w="1066800"/>
                <a:gridCol w="1066800"/>
                <a:gridCol w="2286000"/>
                <a:gridCol w="1828800"/>
              </a:tblGrid>
              <a:tr h="700077">
                <a:tc rowSpan="2">
                  <a:txBody>
                    <a:bodyPr/>
                    <a:lstStyle/>
                    <a:p>
                      <a:pPr marL="0" marR="0" algn="ctr">
                        <a:lnSpc>
                          <a:spcPts val="1700"/>
                        </a:lnSpc>
                        <a:spcBef>
                          <a:spcPts val="0"/>
                        </a:spcBef>
                        <a:spcAft>
                          <a:spcPts val="0"/>
                        </a:spcAft>
                      </a:pPr>
                      <a:r>
                        <a:rPr lang="en-US" sz="1800" dirty="0"/>
                        <a:t>Parameter</a:t>
                      </a:r>
                      <a:endParaRPr lang="en-US" sz="1800" dirty="0">
                        <a:solidFill>
                          <a:schemeClr val="tx1"/>
                        </a:solidFill>
                        <a:latin typeface="Calibri"/>
                        <a:ea typeface="Calibri"/>
                        <a:cs typeface="Times New Roman"/>
                      </a:endParaRPr>
                    </a:p>
                  </a:txBody>
                  <a:tcPr marL="68580" marR="68580" marT="0" marB="0" anchor="ctr"/>
                </a:tc>
                <a:tc gridSpan="2">
                  <a:txBody>
                    <a:bodyPr/>
                    <a:lstStyle/>
                    <a:p>
                      <a:pPr marL="0" marR="0" algn="ctr">
                        <a:lnSpc>
                          <a:spcPts val="1700"/>
                        </a:lnSpc>
                        <a:spcBef>
                          <a:spcPts val="0"/>
                        </a:spcBef>
                        <a:spcAft>
                          <a:spcPts val="0"/>
                        </a:spcAft>
                      </a:pPr>
                      <a:r>
                        <a:rPr lang="en-US" sz="1800" dirty="0"/>
                        <a:t>Aquatic Life Freshwater</a:t>
                      </a:r>
                      <a:endParaRPr lang="en-US" sz="1800" dirty="0">
                        <a:solidFill>
                          <a:schemeClr val="tx1"/>
                        </a:solidFill>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ctr">
                        <a:lnSpc>
                          <a:spcPts val="1700"/>
                        </a:lnSpc>
                        <a:spcBef>
                          <a:spcPts val="0"/>
                        </a:spcBef>
                        <a:spcAft>
                          <a:spcPts val="0"/>
                        </a:spcAft>
                      </a:pPr>
                      <a:r>
                        <a:rPr lang="en-US" sz="1800" dirty="0"/>
                        <a:t>Human Health</a:t>
                      </a:r>
                      <a:endParaRPr lang="en-US" sz="1800" dirty="0">
                        <a:solidFill>
                          <a:schemeClr val="tx1"/>
                        </a:solidFill>
                        <a:latin typeface="Calibri"/>
                        <a:ea typeface="Calibri"/>
                        <a:cs typeface="Times New Roman"/>
                      </a:endParaRPr>
                    </a:p>
                  </a:txBody>
                  <a:tcPr marL="68580" marR="68580" marT="0" marB="0" anchor="ctr"/>
                </a:tc>
                <a:tc hMerge="1">
                  <a:txBody>
                    <a:bodyPr/>
                    <a:lstStyle/>
                    <a:p>
                      <a:endParaRPr lang="en-US"/>
                    </a:p>
                  </a:txBody>
                  <a:tcPr/>
                </a:tc>
              </a:tr>
              <a:tr h="759430">
                <a:tc vMerge="1">
                  <a:txBody>
                    <a:bodyPr/>
                    <a:lstStyle/>
                    <a:p>
                      <a:endParaRPr lang="en-US"/>
                    </a:p>
                  </a:txBody>
                  <a:tcPr/>
                </a:tc>
                <a:tc>
                  <a:txBody>
                    <a:bodyPr/>
                    <a:lstStyle/>
                    <a:p>
                      <a:pPr marL="0" marR="0" algn="ctr">
                        <a:lnSpc>
                          <a:spcPts val="1700"/>
                        </a:lnSpc>
                        <a:spcBef>
                          <a:spcPts val="0"/>
                        </a:spcBef>
                        <a:spcAft>
                          <a:spcPts val="0"/>
                        </a:spcAft>
                      </a:pPr>
                      <a:r>
                        <a:rPr lang="en-US" sz="1800" dirty="0"/>
                        <a:t>Acute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Chronic</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Public Water Supply Designated Rivers</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All Other Surface Waters</a:t>
                      </a:r>
                      <a:endParaRPr lang="en-US" sz="1800" dirty="0">
                        <a:solidFill>
                          <a:schemeClr val="tx1"/>
                        </a:solidFill>
                        <a:latin typeface="Calibri"/>
                        <a:ea typeface="Calibri"/>
                        <a:cs typeface="Times New Roman"/>
                      </a:endParaRPr>
                    </a:p>
                  </a:txBody>
                  <a:tcPr marL="68580" marR="68580" marT="0" marB="0" anchor="ctr"/>
                </a:tc>
              </a:tr>
              <a:tr h="674093">
                <a:tc>
                  <a:txBody>
                    <a:bodyPr/>
                    <a:lstStyle/>
                    <a:p>
                      <a:pPr marL="0" marR="0" algn="ctr">
                        <a:lnSpc>
                          <a:spcPts val="1700"/>
                        </a:lnSpc>
                        <a:spcBef>
                          <a:spcPts val="0"/>
                        </a:spcBef>
                        <a:spcAft>
                          <a:spcPts val="0"/>
                        </a:spcAft>
                      </a:pPr>
                      <a:r>
                        <a:rPr lang="en-US" sz="1800" dirty="0"/>
                        <a:t>Gross Alpha Particle Activity</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15 pCi/l</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r>
              <a:tr h="700077">
                <a:tc>
                  <a:txBody>
                    <a:bodyPr/>
                    <a:lstStyle/>
                    <a:p>
                      <a:pPr marL="0" marR="0" algn="ctr">
                        <a:lnSpc>
                          <a:spcPts val="1700"/>
                        </a:lnSpc>
                        <a:spcBef>
                          <a:spcPts val="0"/>
                        </a:spcBef>
                        <a:spcAft>
                          <a:spcPts val="0"/>
                        </a:spcAft>
                      </a:pPr>
                      <a:r>
                        <a:rPr lang="en-US" sz="1800" dirty="0"/>
                        <a:t>Beta Particle &amp; Photon Activity</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4 mrem/yr</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r>
              <a:tr h="700077">
                <a:tc>
                  <a:txBody>
                    <a:bodyPr/>
                    <a:lstStyle/>
                    <a:p>
                      <a:pPr marL="0" marR="0" algn="ctr">
                        <a:lnSpc>
                          <a:spcPts val="1700"/>
                        </a:lnSpc>
                        <a:spcBef>
                          <a:spcPts val="0"/>
                        </a:spcBef>
                        <a:spcAft>
                          <a:spcPts val="0"/>
                        </a:spcAft>
                      </a:pPr>
                      <a:r>
                        <a:rPr lang="en-US" sz="1800" dirty="0"/>
                        <a:t>Combined Radium 226 &amp; 228</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5 pCi/l</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r>
              <a:tr h="478862">
                <a:tc>
                  <a:txBody>
                    <a:bodyPr/>
                    <a:lstStyle/>
                    <a:p>
                      <a:pPr marL="0" marR="0" algn="ctr">
                        <a:lnSpc>
                          <a:spcPts val="1700"/>
                        </a:lnSpc>
                        <a:spcBef>
                          <a:spcPts val="0"/>
                        </a:spcBef>
                        <a:spcAft>
                          <a:spcPts val="0"/>
                        </a:spcAft>
                      </a:pPr>
                      <a:r>
                        <a:rPr lang="en-US" sz="1800" dirty="0"/>
                        <a:t>Uranium</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30 ug/l</a:t>
                      </a:r>
                      <a:endParaRPr lang="en-US" sz="1800" dirty="0">
                        <a:solidFill>
                          <a:schemeClr val="tx1"/>
                        </a:solidFill>
                        <a:latin typeface="Calibri"/>
                        <a:ea typeface="Calibri"/>
                        <a:cs typeface="Times New Roman"/>
                      </a:endParaRPr>
                    </a:p>
                  </a:txBody>
                  <a:tcPr marL="68580" marR="68580" marT="0" marB="0" anchor="ctr"/>
                </a:tc>
                <a:tc>
                  <a:txBody>
                    <a:bodyPr/>
                    <a:lstStyle/>
                    <a:p>
                      <a:pPr marL="0" marR="0">
                        <a:lnSpc>
                          <a:spcPts val="1700"/>
                        </a:lnSpc>
                        <a:spcBef>
                          <a:spcPts val="0"/>
                        </a:spcBef>
                        <a:spcAft>
                          <a:spcPts val="0"/>
                        </a:spcAft>
                      </a:pPr>
                      <a:r>
                        <a:rPr lang="en-US" sz="1800" dirty="0"/>
                        <a:t> </a:t>
                      </a:r>
                      <a:endParaRPr lang="en-US" sz="1800" dirty="0">
                        <a:solidFill>
                          <a:schemeClr val="tx1"/>
                        </a:solidFill>
                        <a:latin typeface="Calibri"/>
                        <a:ea typeface="Calibri"/>
                        <a:cs typeface="Times New Roman"/>
                      </a:endParaRPr>
                    </a:p>
                  </a:txBody>
                  <a:tcPr marL="68580" marR="68580" marT="0" marB="0" anchor="ctr"/>
                </a:tc>
              </a:tr>
              <a:tr h="520408">
                <a:tc>
                  <a:txBody>
                    <a:bodyPr/>
                    <a:lstStyle/>
                    <a:p>
                      <a:pPr marL="0" marR="0" algn="ctr">
                        <a:lnSpc>
                          <a:spcPts val="1700"/>
                        </a:lnSpc>
                        <a:spcBef>
                          <a:spcPts val="0"/>
                        </a:spcBef>
                        <a:spcAft>
                          <a:spcPts val="0"/>
                        </a:spcAft>
                      </a:pPr>
                      <a:r>
                        <a:rPr lang="en-US" sz="1800" dirty="0"/>
                        <a:t>Zinc</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120 ug/l</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120 ug/l</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7,400 ug/l</a:t>
                      </a:r>
                      <a:endParaRPr lang="en-US" sz="1800" dirty="0">
                        <a:solidFill>
                          <a:schemeClr val="tx1"/>
                        </a:solidFill>
                        <a:latin typeface="Calibri"/>
                        <a:ea typeface="Calibri"/>
                        <a:cs typeface="Times New Roman"/>
                      </a:endParaRPr>
                    </a:p>
                  </a:txBody>
                  <a:tcPr marL="68580" marR="68580" marT="0" marB="0" anchor="ctr"/>
                </a:tc>
                <a:tc>
                  <a:txBody>
                    <a:bodyPr/>
                    <a:lstStyle/>
                    <a:p>
                      <a:pPr marL="0" marR="0" algn="ctr">
                        <a:lnSpc>
                          <a:spcPts val="1700"/>
                        </a:lnSpc>
                        <a:spcBef>
                          <a:spcPts val="0"/>
                        </a:spcBef>
                        <a:spcAft>
                          <a:spcPts val="0"/>
                        </a:spcAft>
                      </a:pPr>
                      <a:r>
                        <a:rPr lang="en-US" sz="1800" dirty="0"/>
                        <a:t>26,000 ug/l</a:t>
                      </a:r>
                      <a:endParaRPr lang="en-US" sz="1800" dirty="0">
                        <a:solidFill>
                          <a:schemeClr val="tx1"/>
                        </a:solidFill>
                        <a:latin typeface="Calibri"/>
                        <a:ea typeface="Calibri"/>
                        <a:cs typeface="Times New Roman"/>
                      </a:endParaRPr>
                    </a:p>
                  </a:txBody>
                  <a:tcPr marL="68580" marR="68580" marT="0" marB="0" anchor="ctr"/>
                </a:tc>
              </a:tr>
            </a:tbl>
          </a:graphicData>
        </a:graphic>
      </p:graphicFrame>
      <p:pic>
        <p:nvPicPr>
          <p:cNvPr id="5"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Groundwater standards</a:t>
            </a:r>
            <a:br>
              <a:rPr lang="en-US" dirty="0" smtClean="0">
                <a:latin typeface="Calibri" pitchFamily="34" charset="0"/>
              </a:rPr>
            </a:br>
            <a:r>
              <a:rPr lang="en-US" dirty="0" smtClean="0">
                <a:latin typeface="Calibri" pitchFamily="34" charset="0"/>
              </a:rPr>
              <a:t>for radioactivity  9 VAC 25-280</a:t>
            </a:r>
            <a:endParaRPr lang="en-US" dirty="0">
              <a:latin typeface="Calibri" pitchFamily="34" charset="0"/>
            </a:endParaRPr>
          </a:p>
        </p:txBody>
      </p:sp>
      <p:graphicFrame>
        <p:nvGraphicFramePr>
          <p:cNvPr id="5" name="Table Placeholder 4"/>
          <p:cNvGraphicFramePr>
            <a:graphicFrameLocks noGrp="1"/>
          </p:cNvGraphicFramePr>
          <p:nvPr>
            <p:ph type="tbl" idx="1"/>
          </p:nvPr>
        </p:nvGraphicFramePr>
        <p:xfrm>
          <a:off x="304800" y="1504973"/>
          <a:ext cx="8610600" cy="4579020"/>
        </p:xfrm>
        <a:graphic>
          <a:graphicData uri="http://schemas.openxmlformats.org/drawingml/2006/table">
            <a:tbl>
              <a:tblPr firstRow="1" bandRow="1">
                <a:tableStyleId>{5940675A-B579-460E-94D1-54222C63F5DA}</a:tableStyleId>
              </a:tblPr>
              <a:tblGrid>
                <a:gridCol w="4305300"/>
                <a:gridCol w="4305300"/>
              </a:tblGrid>
              <a:tr h="324381">
                <a:tc>
                  <a:txBody>
                    <a:bodyPr/>
                    <a:lstStyle/>
                    <a:p>
                      <a:r>
                        <a:rPr lang="en-US" dirty="0" smtClean="0">
                          <a:solidFill>
                            <a:schemeClr val="tx1"/>
                          </a:solidFill>
                        </a:rPr>
                        <a:t>Constituent</a:t>
                      </a:r>
                      <a:endParaRPr lang="en-US" dirty="0">
                        <a:solidFill>
                          <a:schemeClr val="tx1"/>
                        </a:solidFill>
                      </a:endParaRPr>
                    </a:p>
                  </a:txBody>
                  <a:tcPr>
                    <a:solidFill>
                      <a:srgbClr val="002060"/>
                    </a:solidFill>
                  </a:tcPr>
                </a:tc>
                <a:tc>
                  <a:txBody>
                    <a:bodyPr/>
                    <a:lstStyle/>
                    <a:p>
                      <a:r>
                        <a:rPr lang="en-US" dirty="0" smtClean="0">
                          <a:solidFill>
                            <a:schemeClr val="tx1"/>
                          </a:solidFill>
                        </a:rPr>
                        <a:t>Concentration</a:t>
                      </a:r>
                      <a:endParaRPr lang="en-US" dirty="0">
                        <a:solidFill>
                          <a:schemeClr val="tx1"/>
                        </a:solidFill>
                      </a:endParaRPr>
                    </a:p>
                  </a:txBody>
                  <a:tcPr>
                    <a:solidFill>
                      <a:srgbClr val="002060"/>
                    </a:solidFill>
                  </a:tcPr>
                </a:tc>
              </a:tr>
              <a:tr h="567667">
                <a:tc>
                  <a:txBody>
                    <a:bodyPr/>
                    <a:lstStyle/>
                    <a:p>
                      <a:r>
                        <a:rPr lang="en-US" sz="1600" dirty="0" smtClean="0">
                          <a:solidFill>
                            <a:schemeClr val="tx1"/>
                          </a:solidFill>
                        </a:rPr>
                        <a:t>Total Radium (Ra-226 &amp;Ra-228)</a:t>
                      </a:r>
                      <a:endParaRPr lang="en-US" sz="1600" dirty="0">
                        <a:solidFill>
                          <a:schemeClr val="tx1"/>
                        </a:solidFill>
                      </a:endParaRPr>
                    </a:p>
                  </a:txBody>
                  <a:tcPr/>
                </a:tc>
                <a:tc>
                  <a:txBody>
                    <a:bodyPr/>
                    <a:lstStyle/>
                    <a:p>
                      <a:r>
                        <a:rPr lang="en-US" sz="1600" dirty="0" smtClean="0">
                          <a:solidFill>
                            <a:schemeClr val="tx1"/>
                          </a:solidFill>
                        </a:rPr>
                        <a:t>5 </a:t>
                      </a:r>
                      <a:r>
                        <a:rPr lang="en-US" sz="1600" dirty="0" err="1" smtClean="0">
                          <a:solidFill>
                            <a:schemeClr val="tx1"/>
                          </a:solidFill>
                        </a:rPr>
                        <a:t>picoCurie</a:t>
                      </a:r>
                      <a:r>
                        <a:rPr lang="en-US" sz="1600" dirty="0" smtClean="0">
                          <a:solidFill>
                            <a:schemeClr val="tx1"/>
                          </a:solidFill>
                        </a:rPr>
                        <a:t> per liter</a:t>
                      </a:r>
                      <a:endParaRPr lang="en-US" sz="1600" dirty="0">
                        <a:solidFill>
                          <a:schemeClr val="tx1"/>
                        </a:solidFill>
                      </a:endParaRPr>
                    </a:p>
                  </a:txBody>
                  <a:tcPr/>
                </a:tc>
              </a:tr>
              <a:tr h="324381">
                <a:tc>
                  <a:txBody>
                    <a:bodyPr/>
                    <a:lstStyle/>
                    <a:p>
                      <a:r>
                        <a:rPr lang="en-US" sz="1600" dirty="0" smtClean="0">
                          <a:solidFill>
                            <a:schemeClr val="tx1"/>
                          </a:solidFill>
                        </a:rPr>
                        <a:t>Radium 226</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3 </a:t>
                      </a:r>
                      <a:r>
                        <a:rPr lang="en-US" sz="1600" dirty="0" err="1" smtClean="0">
                          <a:solidFill>
                            <a:schemeClr val="tx1"/>
                          </a:solidFill>
                        </a:rPr>
                        <a:t>picoCurie</a:t>
                      </a:r>
                      <a:r>
                        <a:rPr lang="en-US" sz="1600" dirty="0" smtClean="0">
                          <a:solidFill>
                            <a:schemeClr val="tx1"/>
                          </a:solidFill>
                        </a:rPr>
                        <a:t> per liter</a:t>
                      </a:r>
                    </a:p>
                  </a:txBody>
                  <a:tcPr/>
                </a:tc>
              </a:tr>
              <a:tr h="324381">
                <a:tc>
                  <a:txBody>
                    <a:bodyPr/>
                    <a:lstStyle/>
                    <a:p>
                      <a:r>
                        <a:rPr lang="en-US" sz="1600" dirty="0" smtClean="0">
                          <a:solidFill>
                            <a:schemeClr val="tx1"/>
                          </a:solidFill>
                        </a:rPr>
                        <a:t>Gross Beta Activity*</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50 </a:t>
                      </a:r>
                      <a:r>
                        <a:rPr lang="en-US" sz="1600" dirty="0" err="1" smtClean="0">
                          <a:solidFill>
                            <a:schemeClr val="tx1"/>
                          </a:solidFill>
                        </a:rPr>
                        <a:t>picoCurie</a:t>
                      </a:r>
                      <a:r>
                        <a:rPr lang="en-US" sz="1600" dirty="0" smtClean="0">
                          <a:solidFill>
                            <a:schemeClr val="tx1"/>
                          </a:solidFill>
                        </a:rPr>
                        <a:t> per liter</a:t>
                      </a:r>
                    </a:p>
                  </a:txBody>
                  <a:tcPr/>
                </a:tc>
              </a:tr>
              <a:tr h="567667">
                <a:tc>
                  <a:txBody>
                    <a:bodyPr/>
                    <a:lstStyle/>
                    <a:p>
                      <a:r>
                        <a:rPr lang="en-US" sz="1600" dirty="0" smtClean="0">
                          <a:solidFill>
                            <a:schemeClr val="tx1"/>
                          </a:solidFill>
                        </a:rPr>
                        <a:t>Gross Alpha Activity (excluding</a:t>
                      </a:r>
                      <a:r>
                        <a:rPr lang="en-US" sz="1600" baseline="0" dirty="0" smtClean="0">
                          <a:solidFill>
                            <a:schemeClr val="tx1"/>
                          </a:solidFill>
                        </a:rPr>
                        <a:t> Radon &amp; Uranium)</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15 </a:t>
                      </a:r>
                      <a:r>
                        <a:rPr lang="en-US" sz="1600" dirty="0" err="1" smtClean="0">
                          <a:solidFill>
                            <a:schemeClr val="tx1"/>
                          </a:solidFill>
                        </a:rPr>
                        <a:t>picoCurie</a:t>
                      </a:r>
                      <a:r>
                        <a:rPr lang="en-US" sz="1600" dirty="0" smtClean="0">
                          <a:solidFill>
                            <a:schemeClr val="tx1"/>
                          </a:solidFill>
                        </a:rPr>
                        <a:t> per liter</a:t>
                      </a:r>
                    </a:p>
                  </a:txBody>
                  <a:tcPr/>
                </a:tc>
              </a:tr>
              <a:tr h="324381">
                <a:tc>
                  <a:txBody>
                    <a:bodyPr/>
                    <a:lstStyle/>
                    <a:p>
                      <a:r>
                        <a:rPr lang="en-US" sz="1600" dirty="0" smtClean="0">
                          <a:solidFill>
                            <a:schemeClr val="tx1"/>
                          </a:solidFill>
                        </a:rPr>
                        <a:t>Tritium</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20,000 </a:t>
                      </a:r>
                      <a:r>
                        <a:rPr lang="en-US" sz="1600" dirty="0" err="1" smtClean="0">
                          <a:solidFill>
                            <a:schemeClr val="tx1"/>
                          </a:solidFill>
                        </a:rPr>
                        <a:t>picoCurie</a:t>
                      </a:r>
                      <a:r>
                        <a:rPr lang="en-US" sz="1600" dirty="0" smtClean="0">
                          <a:solidFill>
                            <a:schemeClr val="tx1"/>
                          </a:solidFill>
                        </a:rPr>
                        <a:t> per liter</a:t>
                      </a:r>
                    </a:p>
                  </a:txBody>
                  <a:tcPr/>
                </a:tc>
              </a:tr>
              <a:tr h="324381">
                <a:tc>
                  <a:txBody>
                    <a:bodyPr/>
                    <a:lstStyle/>
                    <a:p>
                      <a:r>
                        <a:rPr lang="en-US" sz="1600" dirty="0" smtClean="0">
                          <a:solidFill>
                            <a:schemeClr val="tx1"/>
                          </a:solidFill>
                        </a:rPr>
                        <a:t>Strontium-90</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8 </a:t>
                      </a:r>
                      <a:r>
                        <a:rPr lang="en-US" sz="1600" dirty="0" err="1" smtClean="0">
                          <a:solidFill>
                            <a:schemeClr val="tx1"/>
                          </a:solidFill>
                        </a:rPr>
                        <a:t>picoCurie</a:t>
                      </a:r>
                      <a:r>
                        <a:rPr lang="en-US" sz="1600" dirty="0" smtClean="0">
                          <a:solidFill>
                            <a:schemeClr val="tx1"/>
                          </a:solidFill>
                        </a:rPr>
                        <a:t> per liter</a:t>
                      </a:r>
                    </a:p>
                  </a:txBody>
                  <a:tcPr/>
                </a:tc>
              </a:tr>
              <a:tr h="567667">
                <a:tc>
                  <a:txBody>
                    <a:bodyPr/>
                    <a:lstStyle/>
                    <a:p>
                      <a:r>
                        <a:rPr lang="en-US" sz="1600" dirty="0" smtClean="0">
                          <a:solidFill>
                            <a:schemeClr val="tx1"/>
                          </a:solidFill>
                        </a:rPr>
                        <a:t>Manmade Radioactivity – Total Dose Equivalent**</a:t>
                      </a:r>
                      <a:endParaRPr lang="en-US" sz="1600" dirty="0">
                        <a:solidFill>
                          <a:schemeClr val="tx1"/>
                        </a:solidFill>
                      </a:endParaRPr>
                    </a:p>
                  </a:txBody>
                  <a:tcPr/>
                </a:tc>
                <a:tc>
                  <a:txBody>
                    <a:bodyPr/>
                    <a:lstStyle/>
                    <a:p>
                      <a:r>
                        <a:rPr lang="en-US" sz="1600" dirty="0" smtClean="0">
                          <a:solidFill>
                            <a:schemeClr val="tx1"/>
                          </a:solidFill>
                        </a:rPr>
                        <a:t>4 </a:t>
                      </a:r>
                      <a:r>
                        <a:rPr lang="en-US" sz="1600" dirty="0" err="1" smtClean="0">
                          <a:solidFill>
                            <a:schemeClr val="tx1"/>
                          </a:solidFill>
                        </a:rPr>
                        <a:t>millirems</a:t>
                      </a:r>
                      <a:r>
                        <a:rPr lang="en-US" sz="1600" dirty="0" smtClean="0">
                          <a:solidFill>
                            <a:schemeClr val="tx1"/>
                          </a:solidFill>
                        </a:rPr>
                        <a:t> per year</a:t>
                      </a:r>
                      <a:endParaRPr lang="en-US" sz="1600" dirty="0">
                        <a:solidFill>
                          <a:schemeClr val="tx1"/>
                        </a:solidFill>
                      </a:endParaRPr>
                    </a:p>
                  </a:txBody>
                  <a:tcPr/>
                </a:tc>
              </a:tr>
              <a:tr h="324381">
                <a:tc>
                  <a:txBody>
                    <a:bodyPr/>
                    <a:lstStyle/>
                    <a:p>
                      <a:endParaRPr lang="en-US" sz="1600" dirty="0">
                        <a:solidFill>
                          <a:schemeClr val="tx1"/>
                        </a:solidFill>
                      </a:endParaRPr>
                    </a:p>
                  </a:txBody>
                  <a:tcPr/>
                </a:tc>
                <a:tc>
                  <a:txBody>
                    <a:bodyPr/>
                    <a:lstStyle/>
                    <a:p>
                      <a:endParaRPr lang="en-US" sz="1600" dirty="0">
                        <a:solidFill>
                          <a:schemeClr val="tx1"/>
                        </a:solidFill>
                      </a:endParaRPr>
                    </a:p>
                  </a:txBody>
                  <a:tcPr/>
                </a:tc>
              </a:tr>
              <a:tr h="810953">
                <a:tc>
                  <a:txBody>
                    <a:bodyPr/>
                    <a:lstStyle/>
                    <a:p>
                      <a:r>
                        <a:rPr lang="en-US" sz="1600" dirty="0" smtClean="0">
                          <a:solidFill>
                            <a:schemeClr val="tx1"/>
                          </a:solidFill>
                        </a:rPr>
                        <a:t>*Used as a screening value only</a:t>
                      </a:r>
                      <a:endParaRPr lang="en-US" sz="1600" dirty="0">
                        <a:solidFill>
                          <a:schemeClr val="tx1"/>
                        </a:solidFill>
                      </a:endParaRPr>
                    </a:p>
                  </a:txBody>
                  <a:tcPr/>
                </a:tc>
                <a:tc>
                  <a:txBody>
                    <a:bodyPr/>
                    <a:lstStyle/>
                    <a:p>
                      <a:r>
                        <a:rPr lang="en-US" sz="1600" dirty="0" smtClean="0">
                          <a:solidFill>
                            <a:schemeClr val="tx1"/>
                          </a:solidFill>
                        </a:rPr>
                        <a:t>**Combination of all sources should not exceed total dose equivalent of 4 </a:t>
                      </a:r>
                      <a:r>
                        <a:rPr lang="en-US" sz="1600" dirty="0" err="1" smtClean="0">
                          <a:solidFill>
                            <a:schemeClr val="tx1"/>
                          </a:solidFill>
                        </a:rPr>
                        <a:t>mrem</a:t>
                      </a:r>
                      <a:r>
                        <a:rPr lang="en-US" sz="1600" dirty="0" smtClean="0">
                          <a:solidFill>
                            <a:schemeClr val="tx1"/>
                          </a:solidFill>
                        </a:rPr>
                        <a:t>/year</a:t>
                      </a:r>
                      <a:endParaRPr lang="en-US" sz="1600" dirty="0">
                        <a:solidFill>
                          <a:schemeClr val="tx1"/>
                        </a:solidFill>
                      </a:endParaRPr>
                    </a:p>
                  </a:txBody>
                  <a:tcPr/>
                </a:tc>
              </a:tr>
            </a:tbl>
          </a:graphicData>
        </a:graphic>
      </p:graphicFrame>
      <p:sp>
        <p:nvSpPr>
          <p:cNvPr id="4" name="Slide Number Placeholder 3"/>
          <p:cNvSpPr>
            <a:spLocks noGrp="1"/>
          </p:cNvSpPr>
          <p:nvPr>
            <p:ph type="sldNum" sz="quarter" idx="10"/>
          </p:nvPr>
        </p:nvSpPr>
        <p:spPr/>
        <p:txBody>
          <a:bodyPr/>
          <a:lstStyle/>
          <a:p>
            <a:pPr>
              <a:defRPr/>
            </a:pPr>
            <a:fld id="{5BD332B2-31CC-47C0-92B6-8251DD4C9EC9}" type="slidenum">
              <a:rPr lang="en-US" smtClean="0">
                <a:latin typeface="Calibri" pitchFamily="34" charset="0"/>
              </a:rPr>
              <a:pPr>
                <a:defRPr/>
              </a:pPr>
              <a:t>21</a:t>
            </a:fld>
            <a:endParaRPr lang="en-US" dirty="0">
              <a:latin typeface="Calibri" pitchFamily="34" charset="0"/>
            </a:endParaRPr>
          </a:p>
        </p:txBody>
      </p:sp>
      <p:pic>
        <p:nvPicPr>
          <p:cNvPr id="6"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itchFamily="34" charset="0"/>
              </a:rPr>
              <a:t>DEQ water permitting</a:t>
            </a:r>
            <a:endParaRPr lang="en-US" dirty="0">
              <a:latin typeface="Calibri" pitchFamily="34" charset="0"/>
            </a:endParaRPr>
          </a:p>
        </p:txBody>
      </p:sp>
      <p:sp>
        <p:nvSpPr>
          <p:cNvPr id="4" name="Content Placeholder 3"/>
          <p:cNvSpPr>
            <a:spLocks noGrp="1"/>
          </p:cNvSpPr>
          <p:nvPr>
            <p:ph idx="1"/>
          </p:nvPr>
        </p:nvSpPr>
        <p:spPr>
          <a:xfrm>
            <a:off x="381000" y="1524000"/>
            <a:ext cx="8229600" cy="4191000"/>
          </a:xfrm>
        </p:spPr>
        <p:txBody>
          <a:bodyPr/>
          <a:lstStyle/>
          <a:p>
            <a:pPr lvl="0">
              <a:buFont typeface="Arial" pitchFamily="34" charset="0"/>
              <a:buChar char="•"/>
            </a:pPr>
            <a:r>
              <a:rPr lang="en-US" dirty="0" smtClean="0">
                <a:latin typeface="Calibri" pitchFamily="34" charset="0"/>
              </a:rPr>
              <a:t>Virginia Pollutant Discharge Elimination (VPDES) – regulates point source discharges to surface waters </a:t>
            </a:r>
            <a:br>
              <a:rPr lang="en-US" dirty="0" smtClean="0">
                <a:latin typeface="Calibri" pitchFamily="34" charset="0"/>
              </a:rPr>
            </a:br>
            <a:endParaRPr lang="en-US" dirty="0" smtClean="0">
              <a:latin typeface="Calibri" pitchFamily="34" charset="0"/>
            </a:endParaRPr>
          </a:p>
          <a:p>
            <a:pPr>
              <a:buFont typeface="Arial" pitchFamily="34" charset="0"/>
              <a:buChar char="•"/>
            </a:pPr>
            <a:r>
              <a:rPr lang="en-US" dirty="0" smtClean="0">
                <a:latin typeface="Calibri" pitchFamily="34" charset="0"/>
              </a:rPr>
              <a:t>Groundwater Withdrawal - withdrawing &gt;300,000 gallons of water per month within a GW management area</a:t>
            </a:r>
            <a:br>
              <a:rPr lang="en-US" dirty="0" smtClean="0">
                <a:latin typeface="Calibri" pitchFamily="34" charset="0"/>
              </a:rPr>
            </a:br>
            <a:endParaRPr lang="en-US" dirty="0" smtClean="0">
              <a:latin typeface="Calibri" pitchFamily="34" charset="0"/>
            </a:endParaRPr>
          </a:p>
          <a:p>
            <a:pPr lvl="0">
              <a:buFont typeface="Arial" pitchFamily="34" charset="0"/>
              <a:buChar char="•"/>
            </a:pPr>
            <a:r>
              <a:rPr lang="en-US" dirty="0" smtClean="0">
                <a:latin typeface="Calibri" pitchFamily="34" charset="0"/>
              </a:rPr>
              <a:t>Virginia Water Protection - wetlands and stream protection, and requires a permit for new surface water withdrawals &gt;300,000 gallons of water per month </a:t>
            </a:r>
          </a:p>
          <a:p>
            <a:pPr>
              <a:buNone/>
            </a:pPr>
            <a:endParaRPr lang="en-US" dirty="0">
              <a:latin typeface="Calibri" pitchFamily="34" charset="0"/>
            </a:endParaRPr>
          </a:p>
        </p:txBody>
      </p:sp>
      <p:sp>
        <p:nvSpPr>
          <p:cNvPr id="2" name="Slide Number Placeholder 1"/>
          <p:cNvSpPr>
            <a:spLocks noGrp="1"/>
          </p:cNvSpPr>
          <p:nvPr>
            <p:ph type="sldNum" sz="quarter" idx="10"/>
          </p:nvPr>
        </p:nvSpPr>
        <p:spPr/>
        <p:txBody>
          <a:bodyPr/>
          <a:lstStyle/>
          <a:p>
            <a:pPr>
              <a:defRPr/>
            </a:pPr>
            <a:fld id="{9AE4A43F-AF2E-45CE-ABD9-5ADEC99F9E23}" type="slidenum">
              <a:rPr lang="en-US" smtClean="0">
                <a:latin typeface="Calibri" pitchFamily="34" charset="0"/>
              </a:rPr>
              <a:pPr>
                <a:defRPr/>
              </a:pPr>
              <a:t>22</a:t>
            </a:fld>
            <a:endParaRPr lang="en-US" dirty="0">
              <a:latin typeface="Calibri" pitchFamily="34" charset="0"/>
            </a:endParaRPr>
          </a:p>
        </p:txBody>
      </p:sp>
      <p:pic>
        <p:nvPicPr>
          <p:cNvPr id="5"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 water permitting </a:t>
            </a:r>
            <a:endParaRPr lang="en-US" dirty="0"/>
          </a:p>
        </p:txBody>
      </p:sp>
      <p:sp>
        <p:nvSpPr>
          <p:cNvPr id="3" name="Content Placeholder 2"/>
          <p:cNvSpPr>
            <a:spLocks noGrp="1"/>
          </p:cNvSpPr>
          <p:nvPr>
            <p:ph idx="1"/>
          </p:nvPr>
        </p:nvSpPr>
        <p:spPr>
          <a:xfrm>
            <a:off x="457200" y="1600200"/>
            <a:ext cx="8686800" cy="4530725"/>
          </a:xfrm>
        </p:spPr>
        <p:txBody>
          <a:bodyPr/>
          <a:lstStyle/>
          <a:p>
            <a:pPr>
              <a:buNone/>
            </a:pPr>
            <a:r>
              <a:rPr lang="en-US" dirty="0" smtClean="0">
                <a:latin typeface="+mj-lt"/>
              </a:rPr>
              <a:t>Public  Participation requirements: </a:t>
            </a:r>
          </a:p>
          <a:p>
            <a:pPr>
              <a:buNone/>
            </a:pPr>
            <a:endParaRPr lang="en-US" dirty="0" smtClean="0">
              <a:latin typeface="+mj-lt"/>
            </a:endParaRPr>
          </a:p>
          <a:p>
            <a:r>
              <a:rPr lang="en-US" dirty="0" smtClean="0">
                <a:latin typeface="+mj-lt"/>
              </a:rPr>
              <a:t>All VPDES permits are public noticed with a 30 day comment period</a:t>
            </a:r>
          </a:p>
          <a:p>
            <a:r>
              <a:rPr lang="en-US" dirty="0" smtClean="0">
                <a:latin typeface="+mj-lt"/>
              </a:rPr>
              <a:t>If we receive 25 individual requests:</a:t>
            </a:r>
          </a:p>
          <a:p>
            <a:pPr lvl="1"/>
            <a:r>
              <a:rPr lang="en-US" sz="2800" dirty="0" smtClean="0">
                <a:latin typeface="+mj-lt"/>
              </a:rPr>
              <a:t>A hearing and an additional comment period are held </a:t>
            </a:r>
          </a:p>
          <a:p>
            <a:pPr lvl="1"/>
            <a:r>
              <a:rPr lang="en-US" sz="2800" dirty="0" smtClean="0">
                <a:latin typeface="+mj-lt"/>
              </a:rPr>
              <a:t>Public comment is received by the Citizen Board</a:t>
            </a:r>
          </a:p>
          <a:p>
            <a:pPr lvl="1"/>
            <a:r>
              <a:rPr lang="en-US" sz="2800" dirty="0" smtClean="0">
                <a:latin typeface="+mj-lt"/>
              </a:rPr>
              <a:t>The citizen Board makes the final decision</a:t>
            </a:r>
            <a:endParaRPr lang="en-US" sz="2800" dirty="0">
              <a:latin typeface="+mj-lt"/>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23</a:t>
            </a:fld>
            <a:endParaRPr lang="en-US" dirty="0"/>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9"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 water permitting </a:t>
            </a:r>
            <a:endParaRPr lang="en-US" dirty="0"/>
          </a:p>
        </p:txBody>
      </p:sp>
      <p:sp>
        <p:nvSpPr>
          <p:cNvPr id="3" name="Content Placeholder 2"/>
          <p:cNvSpPr>
            <a:spLocks noGrp="1"/>
          </p:cNvSpPr>
          <p:nvPr>
            <p:ph idx="1"/>
          </p:nvPr>
        </p:nvSpPr>
        <p:spPr/>
        <p:txBody>
          <a:bodyPr/>
          <a:lstStyle/>
          <a:p>
            <a:r>
              <a:rPr lang="en-US" dirty="0" smtClean="0">
                <a:latin typeface="+mj-lt"/>
              </a:rPr>
              <a:t>Point source discharges: water with the potential to have pollutants conveyed by a pipe or ditch to State Waters</a:t>
            </a:r>
          </a:p>
          <a:p>
            <a:pPr lvl="1"/>
            <a:r>
              <a:rPr lang="en-US" sz="2800" dirty="0" smtClean="0">
                <a:latin typeface="+mj-lt"/>
              </a:rPr>
              <a:t>Process water: in an industrial setting this is primarily  water  used in an industrial operation</a:t>
            </a:r>
          </a:p>
          <a:p>
            <a:pPr lvl="1"/>
            <a:r>
              <a:rPr lang="en-US" sz="2800" dirty="0" smtClean="0">
                <a:latin typeface="+mj-lt"/>
              </a:rPr>
              <a:t>Industrial </a:t>
            </a:r>
            <a:r>
              <a:rPr lang="en-US" sz="2800" dirty="0" err="1" smtClean="0">
                <a:latin typeface="+mj-lt"/>
              </a:rPr>
              <a:t>stormwater</a:t>
            </a:r>
            <a:r>
              <a:rPr lang="en-US" sz="2800" dirty="0" smtClean="0">
                <a:latin typeface="+mj-lt"/>
              </a:rPr>
              <a:t>: rainwater run-off  from an industrial site</a:t>
            </a:r>
          </a:p>
          <a:p>
            <a:r>
              <a:rPr lang="en-US" dirty="0" smtClean="0">
                <a:latin typeface="+mj-lt"/>
              </a:rPr>
              <a:t>Both are regulated as point sources through VPDES permits</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24</a:t>
            </a:fld>
            <a:endParaRPr lang="en-US" dirty="0"/>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9"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Calibri" pitchFamily="34" charset="0"/>
              </a:rPr>
              <a:t>Water permitting – uranium</a:t>
            </a:r>
            <a:br>
              <a:rPr lang="en-US" dirty="0" smtClean="0">
                <a:latin typeface="Calibri" pitchFamily="34" charset="0"/>
              </a:rPr>
            </a:br>
            <a:r>
              <a:rPr lang="en-US" dirty="0" smtClean="0">
                <a:latin typeface="Calibri" pitchFamily="34" charset="0"/>
              </a:rPr>
              <a:t>VPDES surface water discharge</a:t>
            </a:r>
            <a:endParaRPr lang="en-US" dirty="0">
              <a:latin typeface="Calibri" pitchFamily="34" charset="0"/>
            </a:endParaRPr>
          </a:p>
        </p:txBody>
      </p:sp>
      <p:sp>
        <p:nvSpPr>
          <p:cNvPr id="3" name="Content Placeholder 2"/>
          <p:cNvSpPr>
            <a:spLocks noGrp="1"/>
          </p:cNvSpPr>
          <p:nvPr>
            <p:ph idx="1"/>
          </p:nvPr>
        </p:nvSpPr>
        <p:spPr/>
        <p:txBody>
          <a:bodyPr>
            <a:normAutofit/>
          </a:bodyPr>
          <a:lstStyle/>
          <a:p>
            <a:pPr lvl="0">
              <a:buFont typeface="Arial" pitchFamily="34" charset="0"/>
              <a:buChar char="•"/>
            </a:pPr>
            <a:r>
              <a:rPr lang="en-US" sz="3000" dirty="0" smtClean="0">
                <a:latin typeface="Calibri" pitchFamily="34" charset="0"/>
              </a:rPr>
              <a:t>Technology Based Limits</a:t>
            </a:r>
          </a:p>
          <a:p>
            <a:pPr lvl="1">
              <a:buFont typeface="Arial" pitchFamily="34" charset="0"/>
              <a:buChar char="•"/>
            </a:pPr>
            <a:r>
              <a:rPr lang="en-US" sz="2800" dirty="0" smtClean="0">
                <a:latin typeface="Calibri" pitchFamily="34" charset="0"/>
              </a:rPr>
              <a:t>Required by Federal Uranium Point Source Requirements  (40 CFR 440)</a:t>
            </a:r>
          </a:p>
          <a:p>
            <a:pPr lvl="1">
              <a:buFont typeface="Arial" pitchFamily="34" charset="0"/>
              <a:buChar char="•"/>
            </a:pPr>
            <a:r>
              <a:rPr lang="en-US" sz="2800" dirty="0" smtClean="0">
                <a:latin typeface="Calibri" pitchFamily="34" charset="0"/>
              </a:rPr>
              <a:t>Requirements incorporated into the Virginia VPDES Permit regulation (9VAC25-31-10)</a:t>
            </a:r>
            <a:br>
              <a:rPr lang="en-US" sz="2800" dirty="0" smtClean="0">
                <a:latin typeface="Calibri" pitchFamily="34" charset="0"/>
              </a:rPr>
            </a:br>
            <a:endParaRPr lang="en-US" sz="2800" dirty="0" smtClean="0">
              <a:latin typeface="Calibri" pitchFamily="34" charset="0"/>
            </a:endParaRPr>
          </a:p>
          <a:p>
            <a:pPr>
              <a:buFont typeface="Arial" pitchFamily="34" charset="0"/>
              <a:buChar char="•"/>
            </a:pPr>
            <a:r>
              <a:rPr lang="en-US" sz="3000" dirty="0" smtClean="0">
                <a:latin typeface="Calibri" pitchFamily="34" charset="0"/>
              </a:rPr>
              <a:t>Limits to ensure that there is no reasonable potential to violate Water Quality Standards</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a:p>
            <a:pPr lvl="0"/>
            <a:endParaRPr lang="en-US" dirty="0" smtClean="0">
              <a:latin typeface="Calibri" pitchFamily="34" charset="0"/>
            </a:endParaRPr>
          </a:p>
          <a:p>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25</a:t>
            </a:fld>
            <a:endParaRPr lang="en-US" dirty="0">
              <a:latin typeface="Calibri" pitchFamily="34" charset="0"/>
            </a:endParaRPr>
          </a:p>
        </p:txBody>
      </p:sp>
      <p:pic>
        <p:nvPicPr>
          <p:cNvPr id="5"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Calibri" pitchFamily="34" charset="0"/>
              </a:rPr>
              <a:t>Water permitting technology </a:t>
            </a:r>
            <a:br>
              <a:rPr lang="en-US" sz="4000" dirty="0" smtClean="0">
                <a:latin typeface="Calibri" pitchFamily="34" charset="0"/>
              </a:rPr>
            </a:br>
            <a:r>
              <a:rPr lang="en-US" sz="4000" dirty="0" smtClean="0">
                <a:latin typeface="Calibri" pitchFamily="34" charset="0"/>
              </a:rPr>
              <a:t>new source limits  EPA 40 CFR 440</a:t>
            </a:r>
            <a:endParaRPr lang="en-US" sz="4000" dirty="0">
              <a:latin typeface="Calibri" pitchFamily="34" charset="0"/>
            </a:endParaRPr>
          </a:p>
        </p:txBody>
      </p:sp>
      <p:sp>
        <p:nvSpPr>
          <p:cNvPr id="2" name="Slide Number Placeholder 1"/>
          <p:cNvSpPr>
            <a:spLocks noGrp="1"/>
          </p:cNvSpPr>
          <p:nvPr>
            <p:ph type="sldNum" sz="quarter" idx="10"/>
          </p:nvPr>
        </p:nvSpPr>
        <p:spPr/>
        <p:txBody>
          <a:bodyPr/>
          <a:lstStyle/>
          <a:p>
            <a:pPr>
              <a:defRPr/>
            </a:pPr>
            <a:fld id="{9AE4A43F-AF2E-45CE-ABD9-5ADEC99F9E23}" type="slidenum">
              <a:rPr lang="en-US" smtClean="0">
                <a:latin typeface="Calibri" pitchFamily="34" charset="0"/>
              </a:rPr>
              <a:pPr>
                <a:defRPr/>
              </a:pPr>
              <a:t>26</a:t>
            </a:fld>
            <a:endParaRPr lang="en-US" dirty="0">
              <a:latin typeface="Calibri" pitchFamily="34" charset="0"/>
            </a:endParaRPr>
          </a:p>
        </p:txBody>
      </p:sp>
      <p:graphicFrame>
        <p:nvGraphicFramePr>
          <p:cNvPr id="5" name="Table 4"/>
          <p:cNvGraphicFramePr>
            <a:graphicFrameLocks noGrp="1"/>
          </p:cNvGraphicFramePr>
          <p:nvPr/>
        </p:nvGraphicFramePr>
        <p:xfrm>
          <a:off x="1295400" y="1905000"/>
          <a:ext cx="6553200" cy="3878688"/>
        </p:xfrm>
        <a:graphic>
          <a:graphicData uri="http://schemas.openxmlformats.org/drawingml/2006/table">
            <a:tbl>
              <a:tblPr>
                <a:tableStyleId>{5940675A-B579-460E-94D1-54222C63F5DA}</a:tableStyleId>
              </a:tblPr>
              <a:tblGrid>
                <a:gridCol w="2184400"/>
                <a:gridCol w="2184400"/>
                <a:gridCol w="2184400"/>
              </a:tblGrid>
              <a:tr h="609600">
                <a:tc>
                  <a:txBody>
                    <a:bodyPr/>
                    <a:lstStyle/>
                    <a:p>
                      <a:pPr marL="0" marR="0" algn="ctr">
                        <a:lnSpc>
                          <a:spcPts val="2000"/>
                        </a:lnSpc>
                        <a:spcBef>
                          <a:spcPts val="0"/>
                        </a:spcBef>
                        <a:spcAft>
                          <a:spcPts val="0"/>
                        </a:spcAft>
                      </a:pPr>
                      <a:r>
                        <a:rPr lang="en-US" sz="2000" dirty="0"/>
                        <a:t>Effluent Characteristics</a:t>
                      </a:r>
                      <a:endParaRPr lang="en-US" sz="2000" b="1" dirty="0">
                        <a:solidFill>
                          <a:schemeClr val="tx1"/>
                        </a:solidFill>
                        <a:latin typeface="Calibri"/>
                        <a:ea typeface="Calibri"/>
                        <a:cs typeface="Times New Roman"/>
                      </a:endParaRPr>
                    </a:p>
                  </a:txBody>
                  <a:tcPr marL="68580" marR="68580" marT="0" marB="0" anchor="ctr">
                    <a:solidFill>
                      <a:srgbClr val="002060"/>
                    </a:solidFill>
                  </a:tcPr>
                </a:tc>
                <a:tc>
                  <a:txBody>
                    <a:bodyPr/>
                    <a:lstStyle/>
                    <a:p>
                      <a:pPr marL="0" marR="0" algn="ctr">
                        <a:lnSpc>
                          <a:spcPts val="2000"/>
                        </a:lnSpc>
                        <a:spcBef>
                          <a:spcPts val="0"/>
                        </a:spcBef>
                        <a:spcAft>
                          <a:spcPts val="0"/>
                        </a:spcAft>
                      </a:pPr>
                      <a:r>
                        <a:rPr lang="en-US" sz="2000" dirty="0"/>
                        <a:t>Maximum</a:t>
                      </a:r>
                      <a:endParaRPr lang="en-US" sz="2000" b="1" dirty="0">
                        <a:solidFill>
                          <a:schemeClr val="tx1"/>
                        </a:solidFill>
                        <a:latin typeface="Calibri"/>
                        <a:ea typeface="Calibri"/>
                        <a:cs typeface="Times New Roman"/>
                      </a:endParaRPr>
                    </a:p>
                  </a:txBody>
                  <a:tcPr marL="68580" marR="68580" marT="0" marB="0" anchor="ctr">
                    <a:solidFill>
                      <a:srgbClr val="002060"/>
                    </a:solidFill>
                  </a:tcPr>
                </a:tc>
                <a:tc>
                  <a:txBody>
                    <a:bodyPr/>
                    <a:lstStyle/>
                    <a:p>
                      <a:pPr marL="0" marR="0" algn="ctr">
                        <a:lnSpc>
                          <a:spcPts val="2000"/>
                        </a:lnSpc>
                        <a:spcBef>
                          <a:spcPts val="0"/>
                        </a:spcBef>
                        <a:spcAft>
                          <a:spcPts val="0"/>
                        </a:spcAft>
                      </a:pPr>
                      <a:r>
                        <a:rPr lang="en-US" sz="2000" dirty="0" smtClean="0"/>
                        <a:t>30-Day</a:t>
                      </a:r>
                    </a:p>
                    <a:p>
                      <a:pPr marL="0" marR="0" algn="ctr">
                        <a:lnSpc>
                          <a:spcPts val="2000"/>
                        </a:lnSpc>
                        <a:spcBef>
                          <a:spcPts val="0"/>
                        </a:spcBef>
                        <a:spcAft>
                          <a:spcPts val="0"/>
                        </a:spcAft>
                      </a:pPr>
                      <a:r>
                        <a:rPr lang="en-US" sz="2000" dirty="0" smtClean="0"/>
                        <a:t>Average</a:t>
                      </a:r>
                      <a:endParaRPr lang="en-US" sz="2000" b="1" dirty="0">
                        <a:solidFill>
                          <a:schemeClr val="tx1"/>
                        </a:solidFill>
                        <a:latin typeface="Calibri"/>
                        <a:ea typeface="Calibri"/>
                        <a:cs typeface="Times New Roman"/>
                      </a:endParaRPr>
                    </a:p>
                  </a:txBody>
                  <a:tcPr marL="68580" marR="68580" marT="0" marB="0" anchor="ctr">
                    <a:solidFill>
                      <a:srgbClr val="002060"/>
                    </a:solidFill>
                  </a:tcPr>
                </a:tc>
              </a:tr>
              <a:tr h="405431">
                <a:tc>
                  <a:txBody>
                    <a:bodyPr/>
                    <a:lstStyle/>
                    <a:p>
                      <a:pPr marL="0" marR="0" algn="ctr">
                        <a:lnSpc>
                          <a:spcPts val="2000"/>
                        </a:lnSpc>
                        <a:spcBef>
                          <a:spcPts val="0"/>
                        </a:spcBef>
                        <a:spcAft>
                          <a:spcPts val="0"/>
                        </a:spcAft>
                      </a:pPr>
                      <a:r>
                        <a:rPr lang="en-US" sz="2000" dirty="0"/>
                        <a:t>COD</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200 mg/l</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100 mg/l</a:t>
                      </a:r>
                      <a:endParaRPr lang="en-US" sz="2000" b="0" dirty="0">
                        <a:solidFill>
                          <a:schemeClr val="tx1"/>
                        </a:solidFill>
                        <a:latin typeface="Calibri"/>
                        <a:ea typeface="Calibri"/>
                        <a:cs typeface="Times New Roman"/>
                      </a:endParaRPr>
                    </a:p>
                  </a:txBody>
                  <a:tcPr marL="68580" marR="68580" marT="0" marB="0" anchor="ctr"/>
                </a:tc>
              </a:tr>
              <a:tr h="405431">
                <a:tc>
                  <a:txBody>
                    <a:bodyPr/>
                    <a:lstStyle/>
                    <a:p>
                      <a:pPr marL="0" marR="0" algn="ctr">
                        <a:lnSpc>
                          <a:spcPts val="2000"/>
                        </a:lnSpc>
                        <a:spcBef>
                          <a:spcPts val="0"/>
                        </a:spcBef>
                        <a:spcAft>
                          <a:spcPts val="0"/>
                        </a:spcAft>
                      </a:pPr>
                      <a:r>
                        <a:rPr lang="en-US" sz="2000" dirty="0"/>
                        <a:t>Zn</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smtClean="0"/>
                        <a:t>1000 ug/l</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smtClean="0"/>
                        <a:t>500 ug/l</a:t>
                      </a:r>
                      <a:endParaRPr lang="en-US" sz="2000" b="0" dirty="0">
                        <a:solidFill>
                          <a:schemeClr val="tx1"/>
                        </a:solidFill>
                        <a:latin typeface="Calibri"/>
                        <a:ea typeface="Calibri"/>
                        <a:cs typeface="Times New Roman"/>
                      </a:endParaRPr>
                    </a:p>
                  </a:txBody>
                  <a:tcPr marL="68580" marR="68580" marT="0" marB="0" anchor="ctr"/>
                </a:tc>
              </a:tr>
              <a:tr h="821279">
                <a:tc>
                  <a:txBody>
                    <a:bodyPr/>
                    <a:lstStyle/>
                    <a:p>
                      <a:pPr marL="0" marR="0" algn="ctr">
                        <a:lnSpc>
                          <a:spcPts val="2000"/>
                        </a:lnSpc>
                        <a:spcBef>
                          <a:spcPts val="0"/>
                        </a:spcBef>
                        <a:spcAft>
                          <a:spcPts val="0"/>
                        </a:spcAft>
                      </a:pPr>
                      <a:r>
                        <a:rPr lang="en-US" sz="2000" dirty="0"/>
                        <a:t>Ra 226 (dissolved)</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10.0 pCi/l</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3.0 pCi/l</a:t>
                      </a:r>
                      <a:endParaRPr lang="en-US" sz="2000" b="0" dirty="0">
                        <a:solidFill>
                          <a:schemeClr val="tx1"/>
                        </a:solidFill>
                        <a:latin typeface="Calibri"/>
                        <a:ea typeface="Calibri"/>
                        <a:cs typeface="Times New Roman"/>
                      </a:endParaRPr>
                    </a:p>
                  </a:txBody>
                  <a:tcPr marL="68580" marR="68580" marT="0" marB="0" anchor="ctr"/>
                </a:tc>
              </a:tr>
              <a:tr h="405431">
                <a:tc>
                  <a:txBody>
                    <a:bodyPr/>
                    <a:lstStyle/>
                    <a:p>
                      <a:pPr marL="0" marR="0" algn="ctr">
                        <a:lnSpc>
                          <a:spcPts val="2000"/>
                        </a:lnSpc>
                        <a:spcBef>
                          <a:spcPts val="0"/>
                        </a:spcBef>
                        <a:spcAft>
                          <a:spcPts val="0"/>
                        </a:spcAft>
                      </a:pPr>
                      <a:r>
                        <a:rPr lang="en-US" sz="2000" dirty="0"/>
                        <a:t>Ra 226 (total)</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30.0 pCi/l</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10.0 pCi/l</a:t>
                      </a:r>
                      <a:endParaRPr lang="en-US" sz="2000" b="0" dirty="0">
                        <a:solidFill>
                          <a:schemeClr val="tx1"/>
                        </a:solidFill>
                        <a:latin typeface="Calibri"/>
                        <a:ea typeface="Calibri"/>
                        <a:cs typeface="Times New Roman"/>
                      </a:endParaRPr>
                    </a:p>
                  </a:txBody>
                  <a:tcPr marL="68580" marR="68580" marT="0" marB="0" anchor="ctr"/>
                </a:tc>
              </a:tr>
              <a:tr h="405431">
                <a:tc>
                  <a:txBody>
                    <a:bodyPr/>
                    <a:lstStyle/>
                    <a:p>
                      <a:pPr marL="0" marR="0" algn="ctr">
                        <a:lnSpc>
                          <a:spcPts val="2000"/>
                        </a:lnSpc>
                        <a:spcBef>
                          <a:spcPts val="0"/>
                        </a:spcBef>
                        <a:spcAft>
                          <a:spcPts val="0"/>
                        </a:spcAft>
                      </a:pPr>
                      <a:r>
                        <a:rPr lang="en-US" sz="2000" dirty="0"/>
                        <a:t>Uranium</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smtClean="0"/>
                        <a:t>4000 ug/l</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smtClean="0"/>
                        <a:t>2000 ug/l</a:t>
                      </a:r>
                      <a:endParaRPr lang="en-US" sz="2000" b="0" dirty="0">
                        <a:solidFill>
                          <a:schemeClr val="tx1"/>
                        </a:solidFill>
                        <a:latin typeface="Calibri"/>
                        <a:ea typeface="Calibri"/>
                        <a:cs typeface="Times New Roman"/>
                      </a:endParaRPr>
                    </a:p>
                  </a:txBody>
                  <a:tcPr marL="68580" marR="68580" marT="0" marB="0" anchor="ctr"/>
                </a:tc>
              </a:tr>
              <a:tr h="405431">
                <a:tc>
                  <a:txBody>
                    <a:bodyPr/>
                    <a:lstStyle/>
                    <a:p>
                      <a:pPr marL="0" marR="0" algn="ctr">
                        <a:lnSpc>
                          <a:spcPts val="2000"/>
                        </a:lnSpc>
                        <a:spcBef>
                          <a:spcPts val="0"/>
                        </a:spcBef>
                        <a:spcAft>
                          <a:spcPts val="0"/>
                        </a:spcAft>
                      </a:pPr>
                      <a:r>
                        <a:rPr lang="en-US" sz="2000" dirty="0"/>
                        <a:t>TSS</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30.0 mg/l</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20.0mg/l</a:t>
                      </a:r>
                      <a:endParaRPr lang="en-US" sz="2000" b="0" dirty="0">
                        <a:solidFill>
                          <a:schemeClr val="tx1"/>
                        </a:solidFill>
                        <a:latin typeface="Calibri"/>
                        <a:ea typeface="Calibri"/>
                        <a:cs typeface="Times New Roman"/>
                      </a:endParaRPr>
                    </a:p>
                  </a:txBody>
                  <a:tcPr marL="68580" marR="68580" marT="0" marB="0" anchor="ctr"/>
                </a:tc>
              </a:tr>
              <a:tr h="420654">
                <a:tc>
                  <a:txBody>
                    <a:bodyPr/>
                    <a:lstStyle/>
                    <a:p>
                      <a:pPr marL="0" marR="0" algn="ctr">
                        <a:lnSpc>
                          <a:spcPts val="2000"/>
                        </a:lnSpc>
                        <a:spcBef>
                          <a:spcPts val="0"/>
                        </a:spcBef>
                        <a:spcAft>
                          <a:spcPts val="0"/>
                        </a:spcAft>
                      </a:pPr>
                      <a:r>
                        <a:rPr lang="en-US" sz="2000" dirty="0"/>
                        <a:t>pH</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gn="ctr">
                        <a:lnSpc>
                          <a:spcPts val="2000"/>
                        </a:lnSpc>
                        <a:spcBef>
                          <a:spcPts val="0"/>
                        </a:spcBef>
                        <a:spcAft>
                          <a:spcPts val="0"/>
                        </a:spcAft>
                      </a:pPr>
                      <a:r>
                        <a:rPr lang="en-US" sz="2000" dirty="0"/>
                        <a:t>6.0 - 9.0</a:t>
                      </a:r>
                      <a:endParaRPr lang="en-US" sz="2000" b="0" dirty="0">
                        <a:solidFill>
                          <a:schemeClr val="tx1"/>
                        </a:solidFill>
                        <a:latin typeface="Calibri"/>
                        <a:ea typeface="Calibri"/>
                        <a:cs typeface="Times New Roman"/>
                      </a:endParaRPr>
                    </a:p>
                  </a:txBody>
                  <a:tcPr marL="68580" marR="68580" marT="0" marB="0" anchor="ctr"/>
                </a:tc>
                <a:tc>
                  <a:txBody>
                    <a:bodyPr/>
                    <a:lstStyle/>
                    <a:p>
                      <a:pPr marL="0" marR="0">
                        <a:lnSpc>
                          <a:spcPts val="2000"/>
                        </a:lnSpc>
                        <a:spcBef>
                          <a:spcPts val="0"/>
                        </a:spcBef>
                        <a:spcAft>
                          <a:spcPts val="0"/>
                        </a:spcAft>
                      </a:pPr>
                      <a:r>
                        <a:rPr lang="en-US" sz="2000" dirty="0"/>
                        <a:t> </a:t>
                      </a:r>
                      <a:endParaRPr lang="en-US" sz="2000" b="0" dirty="0">
                        <a:solidFill>
                          <a:schemeClr val="tx1"/>
                        </a:solidFill>
                        <a:latin typeface="Calibri"/>
                        <a:ea typeface="Calibri"/>
                        <a:cs typeface="Times New Roman"/>
                      </a:endParaRPr>
                    </a:p>
                  </a:txBody>
                  <a:tcPr marL="68580" marR="68580" marT="0" marB="0" anchor="ctr"/>
                </a:tc>
              </a:tr>
            </a:tbl>
          </a:graphicData>
        </a:graphic>
      </p:graphicFrame>
      <p:pic>
        <p:nvPicPr>
          <p:cNvPr id="6"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 Compliance and Enforcement</a:t>
            </a:r>
            <a:endParaRPr lang="en-US" dirty="0"/>
          </a:p>
        </p:txBody>
      </p:sp>
      <p:sp>
        <p:nvSpPr>
          <p:cNvPr id="3" name="Content Placeholder 2"/>
          <p:cNvSpPr>
            <a:spLocks noGrp="1"/>
          </p:cNvSpPr>
          <p:nvPr>
            <p:ph idx="1"/>
          </p:nvPr>
        </p:nvSpPr>
        <p:spPr/>
        <p:txBody>
          <a:bodyPr/>
          <a:lstStyle/>
          <a:p>
            <a:r>
              <a:rPr lang="en-US" dirty="0" smtClean="0">
                <a:latin typeface="+mj-lt"/>
              </a:rPr>
              <a:t>Conducts over 7,000 inspections per year to ensure compliance with permits and regulations</a:t>
            </a:r>
            <a:br>
              <a:rPr lang="en-US" dirty="0" smtClean="0">
                <a:latin typeface="+mj-lt"/>
              </a:rPr>
            </a:br>
            <a:endParaRPr lang="en-US" dirty="0" smtClean="0">
              <a:latin typeface="+mj-lt"/>
            </a:endParaRPr>
          </a:p>
          <a:p>
            <a:r>
              <a:rPr lang="en-US" dirty="0" smtClean="0">
                <a:latin typeface="+mj-lt"/>
              </a:rPr>
              <a:t>Executes approximately 120 enforcement orders per year</a:t>
            </a:r>
            <a:br>
              <a:rPr lang="en-US" dirty="0" smtClean="0">
                <a:latin typeface="+mj-lt"/>
              </a:rPr>
            </a:br>
            <a:endParaRPr lang="en-US" dirty="0" smtClean="0">
              <a:latin typeface="+mj-lt"/>
            </a:endParaRPr>
          </a:p>
          <a:p>
            <a:r>
              <a:rPr lang="en-US" dirty="0" smtClean="0">
                <a:latin typeface="+mj-lt"/>
              </a:rPr>
              <a:t>Collects over $2 million in civil charges per year</a:t>
            </a:r>
            <a:br>
              <a:rPr lang="en-US" dirty="0" smtClean="0">
                <a:latin typeface="+mj-lt"/>
              </a:rPr>
            </a:br>
            <a:endParaRPr lang="en-US" dirty="0" smtClean="0">
              <a:latin typeface="+mj-lt"/>
            </a:endParaRPr>
          </a:p>
          <a:p>
            <a:r>
              <a:rPr lang="en-US" dirty="0" smtClean="0">
                <a:latin typeface="+mj-lt"/>
              </a:rPr>
              <a:t>Collected over $3 million in civil charges in State fiscal year 2012,</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27</a:t>
            </a:fld>
            <a:endParaRPr lang="en-US" dirty="0"/>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9"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itchFamily="34" charset="0"/>
              </a:rPr>
              <a:t>Virginia Uranium Studies </a:t>
            </a:r>
            <a:endParaRPr lang="en-US" dirty="0">
              <a:latin typeface="Calibri" pitchFamily="34" charset="0"/>
            </a:endParaRPr>
          </a:p>
        </p:txBody>
      </p:sp>
      <p:sp>
        <p:nvSpPr>
          <p:cNvPr id="3" name="Content Placeholder 2"/>
          <p:cNvSpPr>
            <a:spLocks noGrp="1"/>
          </p:cNvSpPr>
          <p:nvPr>
            <p:ph sz="half" idx="1"/>
          </p:nvPr>
        </p:nvSpPr>
        <p:spPr>
          <a:xfrm>
            <a:off x="457200" y="1600200"/>
            <a:ext cx="8001000" cy="4525963"/>
          </a:xfrm>
        </p:spPr>
        <p:txBody>
          <a:bodyPr>
            <a:normAutofit fontScale="85000" lnSpcReduction="20000"/>
          </a:bodyPr>
          <a:lstStyle/>
          <a:p>
            <a:pPr>
              <a:buFont typeface="Arial" pitchFamily="34" charset="0"/>
              <a:buChar char="•"/>
            </a:pPr>
            <a:r>
              <a:rPr lang="en-US" sz="3000" dirty="0" smtClean="0">
                <a:latin typeface="Calibri" pitchFamily="34" charset="0"/>
              </a:rPr>
              <a:t>The UWG has reviewed recent studies and past reports including:</a:t>
            </a:r>
          </a:p>
          <a:p>
            <a:pPr>
              <a:buFont typeface="Arial" pitchFamily="34" charset="0"/>
              <a:buChar char="•"/>
            </a:pPr>
            <a:endParaRPr lang="en-US" sz="2400" dirty="0" smtClean="0">
              <a:latin typeface="Calibri" pitchFamily="34" charset="0"/>
            </a:endParaRPr>
          </a:p>
          <a:p>
            <a:pPr lvl="1">
              <a:buFont typeface="Arial" pitchFamily="34" charset="0"/>
              <a:buChar char="•"/>
            </a:pPr>
            <a:r>
              <a:rPr lang="en-US" sz="2600" dirty="0" err="1" smtClean="0">
                <a:latin typeface="Calibri" pitchFamily="34" charset="0"/>
              </a:rPr>
              <a:t>Chmura</a:t>
            </a:r>
            <a:endParaRPr lang="en-US" sz="2600" dirty="0" smtClean="0">
              <a:latin typeface="Calibri" pitchFamily="34" charset="0"/>
            </a:endParaRPr>
          </a:p>
          <a:p>
            <a:pPr lvl="1">
              <a:buFont typeface="Arial" pitchFamily="34" charset="0"/>
              <a:buChar char="•"/>
            </a:pPr>
            <a:r>
              <a:rPr lang="en-US" sz="2600" dirty="0" smtClean="0">
                <a:latin typeface="Calibri" pitchFamily="34" charset="0"/>
              </a:rPr>
              <a:t>National Academies</a:t>
            </a:r>
          </a:p>
          <a:p>
            <a:pPr lvl="1">
              <a:buFont typeface="Arial" pitchFamily="34" charset="0"/>
              <a:buChar char="•"/>
            </a:pPr>
            <a:r>
              <a:rPr lang="en-US" sz="2600" dirty="0" smtClean="0">
                <a:latin typeface="Calibri" pitchFamily="34" charset="0"/>
              </a:rPr>
              <a:t>Research Triangle Institute</a:t>
            </a:r>
          </a:p>
          <a:p>
            <a:pPr lvl="1">
              <a:buFont typeface="Arial" pitchFamily="34" charset="0"/>
              <a:buChar char="•"/>
            </a:pPr>
            <a:r>
              <a:rPr lang="en-US" sz="2600" dirty="0" smtClean="0">
                <a:latin typeface="Calibri" pitchFamily="34" charset="0"/>
              </a:rPr>
              <a:t>Virginia Beach</a:t>
            </a:r>
          </a:p>
          <a:p>
            <a:pPr lvl="1">
              <a:buFont typeface="Arial" pitchFamily="34" charset="0"/>
              <a:buChar char="•"/>
            </a:pPr>
            <a:r>
              <a:rPr lang="en-US" sz="2600" dirty="0" smtClean="0">
                <a:latin typeface="Calibri" pitchFamily="34" charset="0"/>
              </a:rPr>
              <a:t>Fairfax Water</a:t>
            </a:r>
          </a:p>
          <a:p>
            <a:pPr lvl="1">
              <a:buFont typeface="Arial" pitchFamily="34" charset="0"/>
              <a:buChar char="•"/>
            </a:pPr>
            <a:r>
              <a:rPr lang="en-US" sz="2600" dirty="0" smtClean="0">
                <a:latin typeface="Calibri" pitchFamily="34" charset="0"/>
              </a:rPr>
              <a:t>1984 UTF</a:t>
            </a:r>
          </a:p>
          <a:p>
            <a:pPr lvl="1">
              <a:buFont typeface="Arial" pitchFamily="34" charset="0"/>
              <a:buChar char="•"/>
            </a:pPr>
            <a:r>
              <a:rPr lang="en-US" sz="2600" dirty="0" smtClean="0">
                <a:latin typeface="Calibri" pitchFamily="34" charset="0"/>
              </a:rPr>
              <a:t>Others</a:t>
            </a:r>
          </a:p>
          <a:p>
            <a:pPr>
              <a:buFont typeface="Arial" pitchFamily="34" charset="0"/>
              <a:buChar char="•"/>
            </a:pPr>
            <a:endParaRPr lang="en-US" sz="2400" dirty="0" smtClean="0">
              <a:latin typeface="Calibri" pitchFamily="34" charset="0"/>
            </a:endParaRPr>
          </a:p>
          <a:p>
            <a:pPr>
              <a:buFont typeface="Arial" pitchFamily="34" charset="0"/>
              <a:buChar char="•"/>
            </a:pPr>
            <a:r>
              <a:rPr lang="en-US" sz="3000" dirty="0" smtClean="0">
                <a:latin typeface="Calibri" pitchFamily="34" charset="0"/>
              </a:rPr>
              <a:t>Common themes and recommendations are being carefully evaluated</a:t>
            </a:r>
            <a:endParaRPr lang="en-US" sz="3000" dirty="0">
              <a:latin typeface="Calibri" pitchFamily="34" charset="0"/>
            </a:endParaRPr>
          </a:p>
        </p:txBody>
      </p:sp>
      <p:sp>
        <p:nvSpPr>
          <p:cNvPr id="6" name="Slide Number Placeholder 5"/>
          <p:cNvSpPr>
            <a:spLocks noGrp="1"/>
          </p:cNvSpPr>
          <p:nvPr>
            <p:ph type="sldNum" sz="quarter" idx="10"/>
          </p:nvPr>
        </p:nvSpPr>
        <p:spPr/>
        <p:txBody>
          <a:bodyPr/>
          <a:lstStyle/>
          <a:p>
            <a:pPr>
              <a:defRPr/>
            </a:pPr>
            <a:fld id="{A9166DB3-B77F-4D11-A837-6598AAA026D0}" type="slidenum">
              <a:rPr lang="en-US" smtClean="0"/>
              <a:pPr>
                <a:defRPr/>
              </a:pPr>
              <a:t>28</a:t>
            </a:fld>
            <a:endParaRPr lang="en-US" dirty="0"/>
          </a:p>
        </p:txBody>
      </p:sp>
      <p:pic>
        <p:nvPicPr>
          <p:cNvPr id="7"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8"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2"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extLst>
      <p:ext uri="{BB962C8B-B14F-4D97-AF65-F5344CB8AC3E}">
        <p14:creationId xmlns="" xmlns:p14="http://schemas.microsoft.com/office/powerpoint/2010/main" val="3020938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533400" y="1371600"/>
            <a:ext cx="8001000" cy="4955203"/>
          </a:xfrm>
          <a:prstGeom prst="rect">
            <a:avLst/>
          </a:prstGeom>
          <a:noFill/>
          <a:ln w="9525">
            <a:noFill/>
            <a:miter lim="800000"/>
            <a:headEnd/>
            <a:tailEnd/>
          </a:ln>
          <a:effectLst/>
        </p:spPr>
        <p:txBody>
          <a:bodyPr wrap="square">
            <a:spAutoFit/>
          </a:bodyPr>
          <a:lstStyle/>
          <a:p>
            <a:pPr marL="347472" indent="-347472">
              <a:buClr>
                <a:schemeClr val="tx1"/>
              </a:buClr>
              <a:buSzPct val="130000"/>
              <a:buFont typeface="Arial" pitchFamily="34" charset="0"/>
              <a:buChar char="•"/>
            </a:pPr>
            <a:r>
              <a:rPr lang="en-US" sz="2400" b="0" kern="0" dirty="0" smtClean="0">
                <a:solidFill>
                  <a:schemeClr val="tx1"/>
                </a:solidFill>
                <a:latin typeface="Calibri" pitchFamily="34" charset="0"/>
                <a:cs typeface="Times New Roman" pitchFamily="18" charset="0"/>
              </a:rPr>
              <a:t>There should be transparency throughout the permitting, mining and reclamation phases.</a:t>
            </a:r>
          </a:p>
          <a:p>
            <a:pPr marL="347472" indent="-347472">
              <a:buClr>
                <a:schemeClr val="tx1"/>
              </a:buClr>
              <a:buSzPct val="130000"/>
              <a:buFont typeface="Arial" pitchFamily="34" charset="0"/>
              <a:buChar char="•"/>
            </a:pPr>
            <a:endParaRPr lang="en-US" sz="2400" b="0" kern="0" dirty="0" smtClean="0">
              <a:solidFill>
                <a:schemeClr val="tx1"/>
              </a:solidFill>
              <a:latin typeface="Calibri" pitchFamily="34" charset="0"/>
              <a:cs typeface="Times New Roman" pitchFamily="18" charset="0"/>
            </a:endParaRPr>
          </a:p>
          <a:p>
            <a:pPr marL="347472" lvl="0" indent="-347472">
              <a:buClr>
                <a:schemeClr val="tx1"/>
              </a:buClr>
              <a:buSzPct val="130000"/>
              <a:buFont typeface="Arial" pitchFamily="34" charset="0"/>
              <a:buChar char="•"/>
            </a:pPr>
            <a:r>
              <a:rPr lang="en-US" sz="2400" b="0" kern="0" dirty="0" smtClean="0">
                <a:solidFill>
                  <a:schemeClr val="tx1"/>
                </a:solidFill>
                <a:latin typeface="Calibri" pitchFamily="34" charset="0"/>
                <a:cs typeface="Times New Roman" pitchFamily="18" charset="0"/>
              </a:rPr>
              <a:t>An environmental impact analysis prior to the commencement of mining activities is an internationally accepted best management practice.</a:t>
            </a:r>
          </a:p>
          <a:p>
            <a:pPr marL="347472" lvl="0" indent="-347472">
              <a:buClr>
                <a:schemeClr val="tx1"/>
              </a:buClr>
              <a:buSzPct val="130000"/>
              <a:buFont typeface="Arial" pitchFamily="34" charset="0"/>
              <a:buChar char="•"/>
            </a:pPr>
            <a:endParaRPr lang="en-US" sz="2400" b="0" kern="0" dirty="0" smtClean="0">
              <a:solidFill>
                <a:schemeClr val="tx1"/>
              </a:solidFill>
              <a:latin typeface="Calibri" pitchFamily="34" charset="0"/>
              <a:cs typeface="Times New Roman" pitchFamily="18" charset="0"/>
            </a:endParaRPr>
          </a:p>
          <a:p>
            <a:pPr marL="347472" lvl="0" indent="-347472">
              <a:buClr>
                <a:schemeClr val="tx1"/>
              </a:buClr>
              <a:buSzPct val="130000"/>
              <a:buFont typeface="Arial" pitchFamily="34" charset="0"/>
              <a:buChar char="•"/>
            </a:pPr>
            <a:r>
              <a:rPr lang="en-US" sz="2400" b="0" kern="0" dirty="0" smtClean="0">
                <a:solidFill>
                  <a:schemeClr val="tx1"/>
                </a:solidFill>
                <a:latin typeface="Calibri" pitchFamily="34" charset="0"/>
                <a:cs typeface="Times New Roman" pitchFamily="18" charset="0"/>
              </a:rPr>
              <a:t>Engineering design standards must consider the possibility of extreme weather and climate events.</a:t>
            </a:r>
            <a:br>
              <a:rPr lang="en-US" sz="2400" b="0" kern="0" dirty="0" smtClean="0">
                <a:solidFill>
                  <a:schemeClr val="tx1"/>
                </a:solidFill>
                <a:latin typeface="Calibri" pitchFamily="34" charset="0"/>
                <a:cs typeface="Times New Roman" pitchFamily="18" charset="0"/>
              </a:rPr>
            </a:br>
            <a:endParaRPr lang="en-US" sz="2400" b="0" kern="0" dirty="0" smtClean="0">
              <a:solidFill>
                <a:schemeClr val="tx1"/>
              </a:solidFill>
              <a:latin typeface="Calibri" pitchFamily="34" charset="0"/>
              <a:cs typeface="Times New Roman" pitchFamily="18" charset="0"/>
            </a:endParaRPr>
          </a:p>
          <a:p>
            <a:pPr marL="347472" indent="-347472">
              <a:buClr>
                <a:schemeClr val="tx1"/>
              </a:buClr>
              <a:buSzPct val="130000"/>
              <a:buFont typeface="Arial" pitchFamily="34" charset="0"/>
              <a:buChar char="•"/>
            </a:pPr>
            <a:r>
              <a:rPr lang="en-US" sz="2400" b="0" dirty="0" smtClean="0">
                <a:solidFill>
                  <a:schemeClr val="tx1"/>
                </a:solidFill>
                <a:latin typeface="Calibri" pitchFamily="34" charset="0"/>
              </a:rPr>
              <a:t>Health and environmental concerns should be evaluated holistically.</a:t>
            </a:r>
          </a:p>
          <a:p>
            <a:pPr marL="347472" lvl="0" indent="-347472">
              <a:buFont typeface="Arial" pitchFamily="34" charset="0"/>
              <a:buChar char="•"/>
            </a:pPr>
            <a:endParaRPr lang="en-US" sz="1400" kern="0" dirty="0" smtClean="0">
              <a:solidFill>
                <a:schemeClr val="tx1"/>
              </a:solidFill>
              <a:latin typeface="Calibri" pitchFamily="34" charset="0"/>
              <a:cs typeface="Times New Roman" pitchFamily="18" charset="0"/>
            </a:endParaRPr>
          </a:p>
          <a:p>
            <a:pPr marL="347472" lvl="0" indent="-347472"/>
            <a:r>
              <a:rPr lang="en-US" sz="1400" kern="0" dirty="0" smtClean="0">
                <a:solidFill>
                  <a:schemeClr val="tx1"/>
                </a:solidFill>
                <a:latin typeface="Calibri" pitchFamily="34" charset="0"/>
                <a:cs typeface="Times New Roman" pitchFamily="18" charset="0"/>
              </a:rPr>
              <a:t>Sources: NAS (2011), </a:t>
            </a:r>
            <a:r>
              <a:rPr lang="en-US" sz="1400" kern="0" dirty="0" err="1" smtClean="0">
                <a:solidFill>
                  <a:schemeClr val="tx1"/>
                </a:solidFill>
                <a:latin typeface="Calibri" pitchFamily="34" charset="0"/>
                <a:cs typeface="Times New Roman" pitchFamily="18" charset="0"/>
              </a:rPr>
              <a:t>Chmura</a:t>
            </a:r>
            <a:r>
              <a:rPr lang="en-US" sz="1400" kern="0" dirty="0" smtClean="0">
                <a:solidFill>
                  <a:schemeClr val="tx1"/>
                </a:solidFill>
                <a:latin typeface="Calibri" pitchFamily="34" charset="0"/>
                <a:cs typeface="Times New Roman" pitchFamily="18" charset="0"/>
              </a:rPr>
              <a:t> (2011)</a:t>
            </a:r>
          </a:p>
        </p:txBody>
      </p:sp>
      <p:sp>
        <p:nvSpPr>
          <p:cNvPr id="5" name="Title 1"/>
          <p:cNvSpPr txBox="1">
            <a:spLocks/>
          </p:cNvSpPr>
          <p:nvPr/>
        </p:nvSpPr>
        <p:spPr>
          <a:xfrm>
            <a:off x="457200" y="457200"/>
            <a:ext cx="8229600" cy="1139825"/>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ea typeface="+mj-ea"/>
                <a:cs typeface="+mj-cs"/>
              </a:rPr>
              <a:t>Recent studies</a:t>
            </a:r>
            <a:r>
              <a:rPr kumimoji="0" lang="en-US" sz="4400" b="1" i="0" u="none" strike="noStrike" kern="0" cap="none" spc="0" normalizeH="0" noProof="0" dirty="0" smtClean="0">
                <a:ln>
                  <a:noFill/>
                </a:ln>
                <a:solidFill>
                  <a:schemeClr val="tx1"/>
                </a:solidFill>
                <a:effectLst/>
                <a:uLnTx/>
                <a:uFillTx/>
                <a:latin typeface="Calibri" pitchFamily="34" charset="0"/>
                <a:ea typeface="+mj-ea"/>
                <a:cs typeface="+mj-cs"/>
              </a:rPr>
              <a:t> – common themes</a:t>
            </a:r>
            <a:endParaRPr kumimoji="0" lang="en-US" sz="4400" b="1"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6" name="Slide Number Placeholder 5"/>
          <p:cNvSpPr>
            <a:spLocks noGrp="1"/>
          </p:cNvSpPr>
          <p:nvPr>
            <p:ph type="sldNum" sz="quarter" idx="10"/>
          </p:nvPr>
        </p:nvSpPr>
        <p:spPr/>
        <p:txBody>
          <a:bodyPr/>
          <a:lstStyle/>
          <a:p>
            <a:pPr>
              <a:defRPr/>
            </a:pPr>
            <a:fld id="{9AE4A43F-AF2E-45CE-ABD9-5ADEC99F9E23}" type="slidenum">
              <a:rPr lang="en-US" smtClean="0"/>
              <a:pPr>
                <a:defRPr/>
              </a:pPr>
              <a:t>29</a:t>
            </a:fld>
            <a:endParaRPr lang="en-US" dirty="0"/>
          </a:p>
        </p:txBody>
      </p:sp>
      <p:pic>
        <p:nvPicPr>
          <p:cNvPr id="7"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9"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3"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itchFamily="34" charset="0"/>
              </a:rPr>
              <a:t>Overview of DEQ programs</a:t>
            </a:r>
            <a:endParaRPr lang="en-US" dirty="0">
              <a:latin typeface="Calibri" pitchFamily="34" charset="0"/>
            </a:endParaRPr>
          </a:p>
        </p:txBody>
      </p:sp>
      <p:sp>
        <p:nvSpPr>
          <p:cNvPr id="4" name="Content Placeholder 3"/>
          <p:cNvSpPr>
            <a:spLocks noGrp="1"/>
          </p:cNvSpPr>
          <p:nvPr>
            <p:ph idx="1"/>
          </p:nvPr>
        </p:nvSpPr>
        <p:spPr>
          <a:xfrm>
            <a:off x="685800" y="1600200"/>
            <a:ext cx="8001000" cy="4648200"/>
          </a:xfrm>
        </p:spPr>
        <p:txBody>
          <a:bodyPr/>
          <a:lstStyle/>
          <a:p>
            <a:pPr>
              <a:buFont typeface="Arial" pitchFamily="34" charset="0"/>
              <a:buChar char="•"/>
            </a:pPr>
            <a:r>
              <a:rPr lang="en-US" dirty="0" smtClean="0">
                <a:latin typeface="Calibri" pitchFamily="34" charset="0"/>
              </a:rPr>
              <a:t>Develops regulations with final authority resting with three citizen boards:</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sz="2800" dirty="0" smtClean="0">
                <a:latin typeface="Calibri" pitchFamily="34" charset="0"/>
              </a:rPr>
              <a:t>State Air Pollution Control Board for air quality</a:t>
            </a:r>
          </a:p>
          <a:p>
            <a:pPr lvl="1">
              <a:buFont typeface="Arial" pitchFamily="34" charset="0"/>
              <a:buChar char="•"/>
            </a:pPr>
            <a:r>
              <a:rPr lang="en-US" sz="2800" dirty="0" smtClean="0">
                <a:latin typeface="Calibri" pitchFamily="34" charset="0"/>
              </a:rPr>
              <a:t>State Water Control Board for water quality and water supply</a:t>
            </a:r>
          </a:p>
          <a:p>
            <a:pPr lvl="1">
              <a:buFont typeface="Arial" pitchFamily="34" charset="0"/>
              <a:buChar char="•"/>
            </a:pPr>
            <a:r>
              <a:rPr lang="en-US" sz="2800" dirty="0" smtClean="0">
                <a:latin typeface="Calibri" pitchFamily="34" charset="0"/>
              </a:rPr>
              <a:t>Waste Management Board for solid and hazardous waste </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a:p>
            <a:endParaRPr lang="en-US" dirty="0">
              <a:latin typeface="Calibri" pitchFamily="34" charset="0"/>
            </a:endParaRPr>
          </a:p>
        </p:txBody>
      </p:sp>
      <p:sp>
        <p:nvSpPr>
          <p:cNvPr id="2" name="Slide Number Placeholder 1"/>
          <p:cNvSpPr>
            <a:spLocks noGrp="1"/>
          </p:cNvSpPr>
          <p:nvPr>
            <p:ph type="sldNum" sz="quarter" idx="10"/>
          </p:nvPr>
        </p:nvSpPr>
        <p:spPr/>
        <p:txBody>
          <a:bodyPr/>
          <a:lstStyle/>
          <a:p>
            <a:pPr>
              <a:defRPr/>
            </a:pPr>
            <a:fld id="{9AE4A43F-AF2E-45CE-ABD9-5ADEC99F9E23}" type="slidenum">
              <a:rPr lang="en-US" smtClean="0">
                <a:latin typeface="Calibri" pitchFamily="34" charset="0"/>
              </a:rPr>
              <a:pPr>
                <a:defRPr/>
              </a:pPr>
              <a:t>3</a:t>
            </a:fld>
            <a:endParaRPr lang="en-US" dirty="0">
              <a:latin typeface="Calibri" pitchFamily="34" charset="0"/>
            </a:endParaRPr>
          </a:p>
        </p:txBody>
      </p:sp>
      <p:pic>
        <p:nvPicPr>
          <p:cNvPr id="5"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533400" y="1524001"/>
            <a:ext cx="8001000" cy="4678204"/>
          </a:xfrm>
          <a:prstGeom prst="rect">
            <a:avLst/>
          </a:prstGeom>
          <a:noFill/>
          <a:ln w="9525">
            <a:noFill/>
            <a:miter lim="800000"/>
            <a:headEnd/>
            <a:tailEnd/>
          </a:ln>
          <a:effectLst/>
        </p:spPr>
        <p:txBody>
          <a:bodyPr wrap="square">
            <a:spAutoFit/>
          </a:bodyPr>
          <a:lstStyle/>
          <a:p>
            <a:pPr marL="457200" indent="-457200">
              <a:buClr>
                <a:schemeClr val="tx1"/>
              </a:buClr>
              <a:buSzPct val="130000"/>
              <a:buFont typeface="Arial" pitchFamily="34" charset="0"/>
              <a:buChar char="•"/>
            </a:pPr>
            <a:r>
              <a:rPr lang="en-US" sz="2400" b="0" kern="0" dirty="0" smtClean="0">
                <a:solidFill>
                  <a:schemeClr val="tx1"/>
                </a:solidFill>
                <a:latin typeface="+mj-lt"/>
                <a:cs typeface="Times New Roman" pitchFamily="18" charset="0"/>
              </a:rPr>
              <a:t>Groundwater resources should be protected in accordance with Virginia’s anti-degradation policy for groundwater.</a:t>
            </a:r>
          </a:p>
          <a:p>
            <a:pPr marL="457200" indent="-457200">
              <a:buClr>
                <a:schemeClr val="tx1"/>
              </a:buClr>
              <a:buSzPct val="130000"/>
              <a:buFont typeface="Arial" pitchFamily="34" charset="0"/>
              <a:buChar char="•"/>
            </a:pPr>
            <a:endParaRPr lang="en-US" sz="2400" b="0" kern="0" dirty="0" smtClean="0">
              <a:solidFill>
                <a:schemeClr val="tx1"/>
              </a:solidFill>
              <a:latin typeface="+mj-lt"/>
              <a:cs typeface="Times New Roman" pitchFamily="18" charset="0"/>
            </a:endParaRPr>
          </a:p>
          <a:p>
            <a:pPr marL="457200" indent="-457200">
              <a:buClr>
                <a:schemeClr val="tx1"/>
              </a:buClr>
              <a:buSzPct val="130000"/>
              <a:buFont typeface="Arial" pitchFamily="34" charset="0"/>
              <a:buChar char="•"/>
            </a:pPr>
            <a:r>
              <a:rPr lang="en-US" sz="2400" b="0" kern="0" dirty="0" smtClean="0">
                <a:solidFill>
                  <a:schemeClr val="tx1"/>
                </a:solidFill>
                <a:latin typeface="+mj-lt"/>
                <a:cs typeface="Times New Roman" pitchFamily="18" charset="0"/>
              </a:rPr>
              <a:t>Thorough site characterization supplemented by predictive modeling would be necessary to evaluate the potential risks of environmental impacts.</a:t>
            </a:r>
          </a:p>
          <a:p>
            <a:pPr marL="457200" lvl="0" indent="-457200">
              <a:buClr>
                <a:schemeClr val="tx1"/>
              </a:buClr>
              <a:buSzPct val="130000"/>
              <a:buFont typeface="Arial" pitchFamily="34" charset="0"/>
              <a:buChar char="•"/>
            </a:pPr>
            <a:endParaRPr lang="en-US" sz="2400" b="0" kern="0" dirty="0" smtClean="0">
              <a:solidFill>
                <a:schemeClr val="tx1"/>
              </a:solidFill>
              <a:latin typeface="+mj-lt"/>
              <a:cs typeface="Times New Roman" pitchFamily="18" charset="0"/>
            </a:endParaRPr>
          </a:p>
          <a:p>
            <a:pPr marL="457200" lvl="0" indent="-457200">
              <a:buClr>
                <a:schemeClr val="tx1"/>
              </a:buClr>
              <a:buSzPct val="130000"/>
              <a:buFont typeface="Arial" pitchFamily="34" charset="0"/>
              <a:buChar char="•"/>
            </a:pPr>
            <a:r>
              <a:rPr lang="en-US" sz="2400" b="0" kern="0" dirty="0" smtClean="0">
                <a:solidFill>
                  <a:schemeClr val="tx1"/>
                </a:solidFill>
                <a:latin typeface="+mj-lt"/>
                <a:cs typeface="Times New Roman" pitchFamily="18" charset="0"/>
              </a:rPr>
              <a:t>Waste rock and ore stockpiles must be managed effectively to prevent the release of radiological and non-radiological contaminants.</a:t>
            </a:r>
          </a:p>
          <a:p>
            <a:pPr marL="347472" lvl="0" indent="-347472"/>
            <a:endParaRPr lang="en-US" sz="2400" kern="0" dirty="0" smtClean="0">
              <a:solidFill>
                <a:schemeClr val="tx1"/>
              </a:solidFill>
              <a:latin typeface="+mj-lt"/>
              <a:cs typeface="Times New Roman" pitchFamily="18" charset="0"/>
            </a:endParaRPr>
          </a:p>
          <a:p>
            <a:pPr marL="347472" lvl="0" indent="-347472"/>
            <a:endParaRPr lang="en-US" sz="1000" kern="0" dirty="0" smtClean="0">
              <a:solidFill>
                <a:schemeClr val="tx1"/>
              </a:solidFill>
              <a:latin typeface="Verdana" pitchFamily="34" charset="0"/>
              <a:cs typeface="Times New Roman" pitchFamily="18" charset="0"/>
            </a:endParaRPr>
          </a:p>
          <a:p>
            <a:pPr marL="347472" lvl="0" indent="-347472"/>
            <a:endParaRPr lang="en-US" sz="1200" b="0" kern="0" dirty="0" smtClean="0">
              <a:solidFill>
                <a:schemeClr val="tx1"/>
              </a:solidFill>
              <a:latin typeface="Verdana" pitchFamily="34" charset="0"/>
              <a:cs typeface="Times New Roman" pitchFamily="18" charset="0"/>
            </a:endParaRPr>
          </a:p>
          <a:p>
            <a:pPr marL="347472" lvl="0" indent="-347472"/>
            <a:r>
              <a:rPr lang="en-US" sz="1200" kern="0" dirty="0" smtClean="0">
                <a:solidFill>
                  <a:schemeClr val="tx1"/>
                </a:solidFill>
                <a:latin typeface="Verdana" pitchFamily="34" charset="0"/>
                <a:cs typeface="Times New Roman" pitchFamily="18" charset="0"/>
              </a:rPr>
              <a:t>Sources: UTF (1984), RTI (2011), IAEA (2002)</a:t>
            </a:r>
            <a:endParaRPr lang="en-US" sz="1200" kern="0" dirty="0" smtClean="0">
              <a:solidFill>
                <a:schemeClr val="tx1"/>
              </a:solidFill>
              <a:latin typeface="Georgia" pitchFamily="18" charset="0"/>
              <a:cs typeface="Times New Roman" pitchFamily="18" charset="0"/>
            </a:endParaRPr>
          </a:p>
        </p:txBody>
      </p:sp>
      <p:sp>
        <p:nvSpPr>
          <p:cNvPr id="5" name="Title 1"/>
          <p:cNvSpPr txBox="1">
            <a:spLocks/>
          </p:cNvSpPr>
          <p:nvPr/>
        </p:nvSpPr>
        <p:spPr>
          <a:xfrm>
            <a:off x="533400" y="533400"/>
            <a:ext cx="8305800" cy="8382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ea typeface="+mj-ea"/>
                <a:cs typeface="+mj-cs"/>
              </a:rPr>
              <a:t>Recent studies</a:t>
            </a:r>
            <a:r>
              <a:rPr kumimoji="0" lang="en-US" sz="4400" b="1" i="0" u="none" strike="noStrike" kern="0" cap="none" spc="0" normalizeH="0" noProof="0" dirty="0" smtClean="0">
                <a:ln>
                  <a:noFill/>
                </a:ln>
                <a:solidFill>
                  <a:schemeClr val="tx1"/>
                </a:solidFill>
                <a:effectLst/>
                <a:uLnTx/>
                <a:uFillTx/>
                <a:latin typeface="Calibri" pitchFamily="34" charset="0"/>
                <a:ea typeface="+mj-ea"/>
                <a:cs typeface="+mj-cs"/>
              </a:rPr>
              <a:t> – common themes </a:t>
            </a:r>
            <a:endParaRPr kumimoji="0" lang="en-US" sz="4400" b="1"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6" name="Slide Number Placeholder 5"/>
          <p:cNvSpPr>
            <a:spLocks noGrp="1"/>
          </p:cNvSpPr>
          <p:nvPr>
            <p:ph type="sldNum" sz="quarter" idx="10"/>
          </p:nvPr>
        </p:nvSpPr>
        <p:spPr/>
        <p:txBody>
          <a:bodyPr/>
          <a:lstStyle/>
          <a:p>
            <a:pPr>
              <a:defRPr/>
            </a:pPr>
            <a:r>
              <a:rPr lang="en-US" dirty="0" smtClean="0"/>
              <a:t>26</a:t>
            </a:r>
            <a:endParaRPr lang="en-US" dirty="0"/>
          </a:p>
        </p:txBody>
      </p:sp>
      <p:pic>
        <p:nvPicPr>
          <p:cNvPr id="13"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14"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457200" y="1219200"/>
            <a:ext cx="8077200" cy="4524315"/>
          </a:xfrm>
          <a:prstGeom prst="rect">
            <a:avLst/>
          </a:prstGeom>
          <a:noFill/>
          <a:ln w="9525">
            <a:noFill/>
            <a:miter lim="800000"/>
            <a:headEnd/>
            <a:tailEnd/>
          </a:ln>
          <a:effectLst/>
        </p:spPr>
        <p:txBody>
          <a:bodyPr wrap="square">
            <a:spAutoFit/>
          </a:bodyPr>
          <a:lstStyle/>
          <a:p>
            <a:pPr marL="457200" lvl="0" indent="-457200">
              <a:buFont typeface="+mj-lt"/>
              <a:buAutoNum type="arabicPeriod"/>
            </a:pPr>
            <a:endParaRPr lang="en-US" sz="1600" kern="0" dirty="0" smtClean="0">
              <a:solidFill>
                <a:schemeClr val="tx1"/>
              </a:solidFill>
              <a:cs typeface="Times New Roman" pitchFamily="18" charset="0"/>
            </a:endParaRPr>
          </a:p>
          <a:p>
            <a:pPr marL="457200" indent="-457200">
              <a:buClr>
                <a:schemeClr val="tx1"/>
              </a:buClr>
              <a:buSzPct val="130000"/>
              <a:buFont typeface="Arial" pitchFamily="34" charset="0"/>
              <a:buChar char="•"/>
            </a:pPr>
            <a:r>
              <a:rPr lang="en-US" sz="2200" b="0" kern="0" dirty="0" smtClean="0">
                <a:solidFill>
                  <a:schemeClr val="tx1"/>
                </a:solidFill>
                <a:latin typeface="Verdana" pitchFamily="34" charset="0"/>
                <a:cs typeface="Times New Roman" pitchFamily="18" charset="0"/>
              </a:rPr>
              <a:t>A comprehensive and effective community-engaged environmental monitoring program is necessary to assure compliance and foster transparency.</a:t>
            </a:r>
          </a:p>
          <a:p>
            <a:pPr marL="457200" indent="-457200">
              <a:buClr>
                <a:schemeClr val="tx1"/>
              </a:buClr>
              <a:buSzPct val="130000"/>
              <a:buFont typeface="Arial" pitchFamily="34" charset="0"/>
              <a:buChar char="•"/>
            </a:pPr>
            <a:endParaRPr lang="en-US" sz="2200" b="0" kern="0" dirty="0" smtClean="0">
              <a:solidFill>
                <a:schemeClr val="tx1"/>
              </a:solidFill>
              <a:latin typeface="Verdana" pitchFamily="34" charset="0"/>
              <a:cs typeface="Times New Roman" pitchFamily="18" charset="0"/>
            </a:endParaRPr>
          </a:p>
          <a:p>
            <a:pPr marL="457200" lvl="0" indent="-457200">
              <a:buClr>
                <a:schemeClr val="tx1"/>
              </a:buClr>
              <a:buSzPct val="130000"/>
              <a:buFont typeface="Arial" pitchFamily="34" charset="0"/>
              <a:buChar char="•"/>
            </a:pPr>
            <a:r>
              <a:rPr lang="en-US" sz="2200" b="0" kern="0" dirty="0" smtClean="0">
                <a:solidFill>
                  <a:schemeClr val="tx1"/>
                </a:solidFill>
                <a:latin typeface="Verdana" pitchFamily="34" charset="0"/>
                <a:cs typeface="Times New Roman" pitchFamily="18" charset="0"/>
              </a:rPr>
              <a:t>Virginia’s positive water balance conditions and implications for runoff from mine waste, tailings, ore stockpiles must be considered.</a:t>
            </a:r>
          </a:p>
          <a:p>
            <a:pPr marL="457200" lvl="0" indent="-457200">
              <a:buClr>
                <a:schemeClr val="tx1"/>
              </a:buClr>
              <a:buSzPct val="130000"/>
              <a:buFont typeface="Arial" pitchFamily="34" charset="0"/>
              <a:buChar char="•"/>
            </a:pPr>
            <a:endParaRPr lang="en-US" sz="2200" b="0" kern="0" dirty="0" smtClean="0">
              <a:solidFill>
                <a:schemeClr val="tx1"/>
              </a:solidFill>
              <a:latin typeface="Verdana" pitchFamily="34" charset="0"/>
              <a:cs typeface="Times New Roman" pitchFamily="18" charset="0"/>
            </a:endParaRPr>
          </a:p>
          <a:p>
            <a:pPr marL="457200" lvl="0" indent="-457200">
              <a:buClr>
                <a:schemeClr val="tx1"/>
              </a:buClr>
              <a:buSzPct val="130000"/>
              <a:buFont typeface="Arial" pitchFamily="34" charset="0"/>
              <a:buChar char="•"/>
            </a:pPr>
            <a:r>
              <a:rPr lang="en-US" sz="2200" b="0" kern="0" dirty="0" smtClean="0">
                <a:solidFill>
                  <a:schemeClr val="tx1"/>
                </a:solidFill>
                <a:latin typeface="Verdana" pitchFamily="34" charset="0"/>
                <a:cs typeface="Times New Roman" pitchFamily="18" charset="0"/>
              </a:rPr>
              <a:t>Future impacts of mine dewatering on groundwater resources must be considered.</a:t>
            </a:r>
          </a:p>
          <a:p>
            <a:pPr marL="457200" lvl="0" indent="-457200">
              <a:buFont typeface="Arial" pitchFamily="34" charset="0"/>
              <a:buChar char="•"/>
            </a:pPr>
            <a:endParaRPr lang="en-US" sz="2000" kern="0" dirty="0" smtClean="0">
              <a:solidFill>
                <a:schemeClr val="tx1"/>
              </a:solidFill>
              <a:latin typeface="Verdana" pitchFamily="34" charset="0"/>
              <a:cs typeface="Times New Roman" pitchFamily="18" charset="0"/>
            </a:endParaRPr>
          </a:p>
          <a:p>
            <a:pPr marL="457200" lvl="0" indent="-457200">
              <a:buFont typeface="Arial" pitchFamily="34" charset="0"/>
              <a:buChar char="•"/>
            </a:pPr>
            <a:endParaRPr lang="en-US" sz="2000" kern="0" dirty="0" smtClean="0">
              <a:solidFill>
                <a:schemeClr val="tx1"/>
              </a:solidFill>
              <a:latin typeface="Verdana" pitchFamily="34" charset="0"/>
              <a:cs typeface="Times New Roman" pitchFamily="18" charset="0"/>
            </a:endParaRPr>
          </a:p>
          <a:p>
            <a:pPr marL="347472" lvl="0" indent="-347472"/>
            <a:r>
              <a:rPr lang="en-US" sz="1200" kern="0" dirty="0" smtClean="0">
                <a:solidFill>
                  <a:schemeClr val="tx1"/>
                </a:solidFill>
                <a:latin typeface="Verdana" pitchFamily="34" charset="0"/>
                <a:cs typeface="Times New Roman" pitchFamily="18" charset="0"/>
              </a:rPr>
              <a:t>Sources:  </a:t>
            </a:r>
            <a:r>
              <a:rPr lang="en-US" sz="1200" kern="0" dirty="0" err="1" smtClean="0">
                <a:solidFill>
                  <a:schemeClr val="tx1"/>
                </a:solidFill>
                <a:latin typeface="Verdana" pitchFamily="34" charset="0"/>
                <a:cs typeface="Times New Roman" pitchFamily="18" charset="0"/>
              </a:rPr>
              <a:t>Chmura</a:t>
            </a:r>
            <a:r>
              <a:rPr lang="en-US" sz="1200" kern="0" dirty="0" smtClean="0">
                <a:solidFill>
                  <a:schemeClr val="tx1"/>
                </a:solidFill>
                <a:latin typeface="Verdana" pitchFamily="34" charset="0"/>
                <a:cs typeface="Times New Roman" pitchFamily="18" charset="0"/>
              </a:rPr>
              <a:t> (2011), RTI (2011)</a:t>
            </a:r>
          </a:p>
        </p:txBody>
      </p:sp>
      <p:sp>
        <p:nvSpPr>
          <p:cNvPr id="5" name="Title 1"/>
          <p:cNvSpPr txBox="1">
            <a:spLocks/>
          </p:cNvSpPr>
          <p:nvPr/>
        </p:nvSpPr>
        <p:spPr>
          <a:xfrm>
            <a:off x="457200" y="457200"/>
            <a:ext cx="8229600" cy="1139825"/>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ea typeface="+mj-ea"/>
                <a:cs typeface="+mj-cs"/>
              </a:rPr>
              <a:t>Recent studies</a:t>
            </a:r>
            <a:r>
              <a:rPr kumimoji="0" lang="en-US" sz="4400" b="1" i="0" u="none" strike="noStrike" kern="0" cap="none" spc="0" normalizeH="0" noProof="0" dirty="0" smtClean="0">
                <a:ln>
                  <a:noFill/>
                </a:ln>
                <a:solidFill>
                  <a:schemeClr val="tx1"/>
                </a:solidFill>
                <a:effectLst/>
                <a:uLnTx/>
                <a:uFillTx/>
                <a:latin typeface="Calibri" pitchFamily="34" charset="0"/>
                <a:ea typeface="+mj-ea"/>
                <a:cs typeface="+mj-cs"/>
              </a:rPr>
              <a:t> – common themes</a:t>
            </a:r>
            <a:endParaRPr kumimoji="0" lang="en-US" sz="4400" b="1"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6" name="Slide Number Placeholder 5"/>
          <p:cNvSpPr>
            <a:spLocks noGrp="1"/>
          </p:cNvSpPr>
          <p:nvPr>
            <p:ph type="sldNum" sz="quarter" idx="10"/>
          </p:nvPr>
        </p:nvSpPr>
        <p:spPr/>
        <p:txBody>
          <a:bodyPr/>
          <a:lstStyle/>
          <a:p>
            <a:pPr>
              <a:defRPr/>
            </a:pPr>
            <a:fld id="{9AE4A43F-AF2E-45CE-ABD9-5ADEC99F9E23}" type="slidenum">
              <a:rPr lang="en-US" smtClean="0"/>
              <a:pPr>
                <a:defRPr/>
              </a:pPr>
              <a:t>31</a:t>
            </a:fld>
            <a:endParaRPr lang="en-US" dirty="0"/>
          </a:p>
        </p:txBody>
      </p:sp>
      <p:pic>
        <p:nvPicPr>
          <p:cNvPr id="7"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9"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3"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Study work plan topics</a:t>
            </a:r>
            <a:endParaRPr lang="en-US" dirty="0">
              <a:latin typeface="Calibri" pitchFamily="34" charset="0"/>
            </a:endParaRPr>
          </a:p>
        </p:txBody>
      </p:sp>
      <p:sp>
        <p:nvSpPr>
          <p:cNvPr id="3" name="Content Placeholder 2"/>
          <p:cNvSpPr>
            <a:spLocks noGrp="1"/>
          </p:cNvSpPr>
          <p:nvPr>
            <p:ph idx="1"/>
          </p:nvPr>
        </p:nvSpPr>
        <p:spPr/>
        <p:txBody>
          <a:bodyPr/>
          <a:lstStyle/>
          <a:p>
            <a:pPr>
              <a:buNone/>
            </a:pPr>
            <a:r>
              <a:rPr lang="en-US" dirty="0" smtClean="0">
                <a:latin typeface="Calibri" pitchFamily="34" charset="0"/>
              </a:rPr>
              <a:t>Overview of existing authority relevant to uranium mining and milling focusing on:</a:t>
            </a:r>
            <a:br>
              <a:rPr lang="en-US" dirty="0" smtClean="0">
                <a:latin typeface="Calibri" pitchFamily="34" charset="0"/>
              </a:rPr>
            </a:br>
            <a:endParaRPr lang="en-US" dirty="0" smtClean="0">
              <a:latin typeface="Calibri" pitchFamily="34" charset="0"/>
            </a:endParaRPr>
          </a:p>
          <a:p>
            <a:pPr lvl="1"/>
            <a:r>
              <a:rPr lang="en-US" dirty="0" smtClean="0">
                <a:latin typeface="Calibri" pitchFamily="34" charset="0"/>
              </a:rPr>
              <a:t>Water quality and air quality protection and monitoring frameworks in Virginia</a:t>
            </a:r>
            <a:r>
              <a:rPr lang="en-US" sz="2000" dirty="0" smtClean="0">
                <a:latin typeface="Calibri" pitchFamily="34" charset="0"/>
              </a:rPr>
              <a:t/>
            </a:r>
            <a:br>
              <a:rPr lang="en-US" sz="2000" dirty="0" smtClean="0">
                <a:latin typeface="Calibri" pitchFamily="34" charset="0"/>
              </a:rPr>
            </a:br>
            <a:endParaRPr lang="en-US" sz="2000" dirty="0" smtClean="0">
              <a:latin typeface="Calibri" pitchFamily="34" charset="0"/>
            </a:endParaRPr>
          </a:p>
          <a:p>
            <a:pPr lvl="1">
              <a:buClrTx/>
            </a:pPr>
            <a:r>
              <a:rPr lang="en-US" dirty="0" smtClean="0">
                <a:latin typeface="Calibri" pitchFamily="34" charset="0"/>
              </a:rPr>
              <a:t>Frameworks used in other states and countries where uranium mining and milling take place</a:t>
            </a:r>
            <a:br>
              <a:rPr lang="en-US" dirty="0" smtClean="0">
                <a:latin typeface="Calibri" pitchFamily="34" charset="0"/>
              </a:rPr>
            </a:br>
            <a:endParaRPr lang="en-US" dirty="0" smtClean="0">
              <a:latin typeface="Calibri" pitchFamily="34" charset="0"/>
            </a:endParaRPr>
          </a:p>
          <a:p>
            <a:pPr lvl="1">
              <a:buClrTx/>
            </a:pPr>
            <a:r>
              <a:rPr lang="en-US" dirty="0" smtClean="0">
                <a:latin typeface="Calibri" pitchFamily="34" charset="0"/>
              </a:rPr>
              <a:t>Virginia’s Water Quality Standards for groundwater and surface waters</a:t>
            </a:r>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32</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39825"/>
          </a:xfrm>
        </p:spPr>
        <p:txBody>
          <a:bodyPr/>
          <a:lstStyle/>
          <a:p>
            <a:r>
              <a:rPr lang="en-US" dirty="0" smtClean="0">
                <a:latin typeface="Calibri" pitchFamily="34" charset="0"/>
              </a:rPr>
              <a:t>Conceptual regulatory framework</a:t>
            </a:r>
            <a:endParaRPr lang="en-US" dirty="0">
              <a:latin typeface="Calibri" pitchFamily="34" charset="0"/>
            </a:endParaRPr>
          </a:p>
        </p:txBody>
      </p:sp>
      <p:sp>
        <p:nvSpPr>
          <p:cNvPr id="3" name="Content Placeholder 2"/>
          <p:cNvSpPr>
            <a:spLocks noGrp="1"/>
          </p:cNvSpPr>
          <p:nvPr>
            <p:ph idx="1"/>
          </p:nvPr>
        </p:nvSpPr>
        <p:spPr/>
        <p:txBody>
          <a:bodyPr/>
          <a:lstStyle/>
          <a:p>
            <a:pPr>
              <a:buNone/>
            </a:pPr>
            <a:endParaRPr lang="en-US" dirty="0" smtClean="0">
              <a:latin typeface="Calibri" pitchFamily="34" charset="0"/>
            </a:endParaRPr>
          </a:p>
          <a:p>
            <a:pPr>
              <a:buNone/>
            </a:pPr>
            <a:endParaRPr lang="en-US" dirty="0" smtClean="0">
              <a:latin typeface="Calibri" pitchFamily="34" charset="0"/>
            </a:endParaRPr>
          </a:p>
          <a:p>
            <a:pPr marL="0" indent="0">
              <a:buNone/>
            </a:pPr>
            <a:r>
              <a:rPr lang="en-US" dirty="0" smtClean="0">
                <a:latin typeface="Calibri" pitchFamily="34" charset="0"/>
              </a:rPr>
              <a:t>The following are concepts that could be included in a conceptual regulatory framework:</a:t>
            </a:r>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33</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39825"/>
          </a:xfrm>
        </p:spPr>
        <p:txBody>
          <a:bodyPr/>
          <a:lstStyle/>
          <a:p>
            <a:r>
              <a:rPr lang="en-US" dirty="0" smtClean="0">
                <a:latin typeface="Calibri" pitchFamily="34" charset="0"/>
              </a:rPr>
              <a:t>Possible regulatory requirements for permit applicants</a:t>
            </a:r>
            <a:endParaRPr lang="en-US" dirty="0">
              <a:latin typeface="Calibri" pitchFamily="34" charset="0"/>
            </a:endParaRPr>
          </a:p>
        </p:txBody>
      </p:sp>
      <p:sp>
        <p:nvSpPr>
          <p:cNvPr id="3" name="Content Placeholder 2"/>
          <p:cNvSpPr>
            <a:spLocks noGrp="1"/>
          </p:cNvSpPr>
          <p:nvPr>
            <p:ph idx="1"/>
          </p:nvPr>
        </p:nvSpPr>
        <p:spPr>
          <a:xfrm>
            <a:off x="533400" y="1676400"/>
            <a:ext cx="8229600" cy="4530725"/>
          </a:xfrm>
        </p:spPr>
        <p:txBody>
          <a:bodyPr/>
          <a:lstStyle/>
          <a:p>
            <a:pPr>
              <a:buNone/>
            </a:pPr>
            <a:r>
              <a:rPr lang="en-US" dirty="0" smtClean="0">
                <a:latin typeface="Calibri" pitchFamily="34" charset="0"/>
              </a:rPr>
              <a:t>Comprehensive environmental data (EIA) covering the full lifecycle of the mining and milling:</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A detailed review of the regional and local hydro-geological setting</a:t>
            </a:r>
          </a:p>
          <a:p>
            <a:pPr lvl="1">
              <a:buFont typeface="Arial" pitchFamily="34" charset="0"/>
              <a:buChar char="•"/>
            </a:pPr>
            <a:endParaRPr lang="en-US" dirty="0" smtClean="0">
              <a:latin typeface="Calibri" pitchFamily="34" charset="0"/>
            </a:endParaRPr>
          </a:p>
          <a:p>
            <a:pPr lvl="1">
              <a:buFont typeface="Arial" pitchFamily="34" charset="0"/>
              <a:buChar char="•"/>
            </a:pPr>
            <a:r>
              <a:rPr lang="en-US" dirty="0" smtClean="0">
                <a:latin typeface="Calibri" pitchFamily="34" charset="0"/>
              </a:rPr>
              <a:t>A full characterization of groundwater quantity and quality</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A full evaluation of PMP and PMF</a:t>
            </a:r>
            <a:br>
              <a:rPr lang="en-US" dirty="0" smtClean="0">
                <a:latin typeface="Calibri" pitchFamily="34" charset="0"/>
              </a:rPr>
            </a:br>
            <a:endParaRPr lang="en-US" dirty="0" smtClean="0">
              <a:latin typeface="Calibri" pitchFamily="34" charset="0"/>
            </a:endParaRPr>
          </a:p>
          <a:p>
            <a:pPr lvl="1"/>
            <a:endParaRPr lang="en-US" dirty="0" smtClean="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34</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E04FC87-BA5B-44AF-9B24-A3D8748798B0}" type="slidenum">
              <a:rPr lang="en-US" smtClean="0"/>
              <a:pPr>
                <a:defRPr/>
              </a:pPr>
              <a:t>35</a:t>
            </a:fld>
            <a:endParaRPr lang="en-US" dirty="0"/>
          </a:p>
        </p:txBody>
      </p:sp>
      <p:sp>
        <p:nvSpPr>
          <p:cNvPr id="5" name="Subtitle 2"/>
          <p:cNvSpPr txBox="1">
            <a:spLocks/>
          </p:cNvSpPr>
          <p:nvPr/>
        </p:nvSpPr>
        <p:spPr bwMode="auto">
          <a:xfrm>
            <a:off x="457200" y="1143000"/>
            <a:ext cx="84582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chemeClr val="tx1"/>
              </a:buClr>
              <a:buSzPct val="130000"/>
              <a:buFont typeface="Arial" pitchFamily="34" charset="0"/>
              <a:buNone/>
              <a:tabLst/>
              <a:defRPr/>
            </a:pPr>
            <a:r>
              <a:rPr kumimoji="0" lang="en-US" sz="4400" b="1" i="0" u="none" strike="noStrike" kern="0" cap="none" spc="0" normalizeH="0" baseline="0" noProof="0" smtClean="0">
                <a:ln>
                  <a:noFill/>
                </a:ln>
                <a:solidFill>
                  <a:schemeClr val="tx1"/>
                </a:solidFill>
                <a:effectLst/>
                <a:uLnTx/>
                <a:uFillTx/>
                <a:latin typeface="Calibri" pitchFamily="34" charset="0"/>
                <a:ea typeface="+mn-ea"/>
                <a:cs typeface="+mn-cs"/>
              </a:rPr>
              <a:t>Probable maximum  precipitation (PMP) </a:t>
            </a:r>
            <a:endParaRPr kumimoji="0" lang="en-US" sz="4400" b="1"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6" name="Picture 2" descr="http://md.water.usgs.gov/publications/wsp-2375/va/fig1.gif"/>
          <p:cNvPicPr>
            <a:picLocks noChangeAspect="1" noChangeArrowheads="1"/>
          </p:cNvPicPr>
          <p:nvPr/>
        </p:nvPicPr>
        <p:blipFill>
          <a:blip r:embed="rId2" cstate="print">
            <a:lum bright="-17000" contrast="18000"/>
          </a:blip>
          <a:srcRect l="-5" t="14659" r="-887" b="8735"/>
          <a:stretch>
            <a:fillRect/>
          </a:stretch>
        </p:blipFill>
        <p:spPr bwMode="auto">
          <a:xfrm>
            <a:off x="5029200" y="1447800"/>
            <a:ext cx="3810000" cy="2238022"/>
          </a:xfrm>
          <a:prstGeom prst="rect">
            <a:avLst/>
          </a:prstGeom>
          <a:noFill/>
          <a:effectLst>
            <a:softEdge rad="127000"/>
          </a:effectLst>
        </p:spPr>
      </p:pic>
      <p:sp>
        <p:nvSpPr>
          <p:cNvPr id="7" name="Content Placeholder 2"/>
          <p:cNvSpPr txBox="1">
            <a:spLocks/>
          </p:cNvSpPr>
          <p:nvPr/>
        </p:nvSpPr>
        <p:spPr bwMode="auto">
          <a:xfrm>
            <a:off x="533400" y="2514600"/>
            <a:ext cx="8229600" cy="2397125"/>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t>The theoretical maximum depth </a:t>
            </a:r>
            <a:b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t>of precipitation</a:t>
            </a:r>
            <a: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t> (rainfall) for a </a:t>
            </a:r>
            <a:b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br>
            <a: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t>given duration that is physically </a:t>
            </a:r>
            <a:b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br>
            <a: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t>possible and is characteristic for a particular geographic region. </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t>A PMP considers all related meteorological factors including intense rainfall, hurricanes, thunderstorms and the coincidence of all these meteorological factors at the same time. By definition a PMP has not occurred.</a:t>
            </a:r>
            <a: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t/>
            </a:r>
            <a:b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br>
            <a:endPar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457200" marR="0" lvl="1" indent="0" algn="ctr" defTabSz="914400" rtl="0" eaLnBrk="0" fontAlgn="base" latinLnBrk="0" hangingPunct="0">
              <a:lnSpc>
                <a:spcPct val="100000"/>
              </a:lnSpc>
              <a:spcBef>
                <a:spcPct val="20000"/>
              </a:spcBef>
              <a:spcAft>
                <a:spcPct val="0"/>
              </a:spcAft>
              <a:buClr>
                <a:srgbClr val="FFCC00"/>
              </a:buClr>
              <a:buSzPct val="130000"/>
              <a:buFontTx/>
              <a:buNone/>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p:txBody>
      </p:sp>
      <p:pic>
        <p:nvPicPr>
          <p:cNvPr id="9"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10"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E04FC87-BA5B-44AF-9B24-A3D8748798B0}" type="slidenum">
              <a:rPr lang="en-US" smtClean="0"/>
              <a:pPr>
                <a:defRPr/>
              </a:pPr>
              <a:t>36</a:t>
            </a:fld>
            <a:endParaRPr lang="en-US" dirty="0"/>
          </a:p>
        </p:txBody>
      </p:sp>
      <p:cxnSp>
        <p:nvCxnSpPr>
          <p:cNvPr id="5" name="Straight Connector 4"/>
          <p:cNvCxnSpPr/>
          <p:nvPr/>
        </p:nvCxnSpPr>
        <p:spPr>
          <a:xfrm>
            <a:off x="1295400" y="2514600"/>
            <a:ext cx="6400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p:nvSpPr>
        <p:spPr bwMode="auto">
          <a:xfrm>
            <a:off x="457200" y="304800"/>
            <a:ext cx="8458200" cy="533400"/>
          </a:xfrm>
          <a:prstGeom prst="rect">
            <a:avLst/>
          </a:prstGeom>
          <a:noFill/>
          <a:ln w="9525">
            <a:noFill/>
            <a:miter lim="800000"/>
            <a:headEnd/>
            <a:tailEnd/>
          </a:ln>
        </p:spPr>
        <p:txBody>
          <a:bodyPr vert="horz" wrap="square" lIns="91440" tIns="0" rIns="91440" bIns="45720" numCol="1" anchor="t" anchorCtr="0" compatLnSpc="1">
            <a:prstTxWarp prst="textNoShape">
              <a:avLst/>
            </a:prstTxWarp>
            <a:noAutofit/>
          </a:bodyPr>
          <a:lstStyle/>
          <a:p>
            <a:pPr marL="27432" marR="0" lvl="0" indent="0" algn="l" defTabSz="914400" rtl="0" eaLnBrk="0" fontAlgn="base" latinLnBrk="0" hangingPunct="0">
              <a:lnSpc>
                <a:spcPct val="100000"/>
              </a:lnSpc>
              <a:spcBef>
                <a:spcPct val="20000"/>
              </a:spcBef>
              <a:spcAft>
                <a:spcPct val="0"/>
              </a:spcAft>
              <a:buClr>
                <a:srgbClr val="FFCC00"/>
              </a:buClr>
              <a:buSzPct val="130000"/>
              <a:buFont typeface="Wingdings" pitchFamily="2" charset="2"/>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rPr>
              <a:t>Probable maximum  precipitation </a:t>
            </a:r>
            <a:endParaRPr kumimoji="0" lang="en-US" sz="4400" b="1" i="0" u="none" strike="noStrike" kern="0" cap="none" spc="0" normalizeH="0" baseline="0" noProof="0" dirty="0">
              <a:ln>
                <a:noFill/>
              </a:ln>
              <a:solidFill>
                <a:schemeClr val="tx1"/>
              </a:solidFill>
              <a:effectLst/>
              <a:uLnTx/>
              <a:uFillTx/>
              <a:latin typeface="Calibri" pitchFamily="34" charset="0"/>
            </a:endParaRPr>
          </a:p>
        </p:txBody>
      </p:sp>
      <p:sp>
        <p:nvSpPr>
          <p:cNvPr id="7" name="Content Placeholder 2"/>
          <p:cNvSpPr txBox="1">
            <a:spLocks/>
          </p:cNvSpPr>
          <p:nvPr/>
        </p:nvSpPr>
        <p:spPr bwMode="auto">
          <a:xfrm>
            <a:off x="381000" y="914400"/>
            <a:ext cx="8305800" cy="5638800"/>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t/>
            </a:r>
            <a:b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t>PMP depth in area of Coles Hill,</a:t>
            </a:r>
            <a: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t> Virginia</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lang="en-US" sz="2600" b="0" kern="0" noProof="0" dirty="0" smtClean="0">
                <a:solidFill>
                  <a:schemeClr val="tx1"/>
                </a:solidFill>
                <a:latin typeface="Calibri" pitchFamily="34" charset="0"/>
              </a:rPr>
              <a:t>Storm area: 10 square miles (A)</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endParaRPr kumimoji="0" lang="en-US" sz="1000" b="0" i="0" u="none" strike="noStrike" kern="0" cap="none" spc="0" normalizeH="0" baseline="0" dirty="0" smtClean="0">
              <a:ln>
                <a:noFill/>
              </a:ln>
              <a:solidFill>
                <a:schemeClr val="tx1"/>
              </a:solidFill>
              <a:effectLst/>
              <a:uLnTx/>
              <a:uFillTx/>
              <a:latin typeface="Calibri" pitchFamily="34" charset="0"/>
              <a:ea typeface="+mn-ea"/>
              <a:cs typeface="+mn-cs"/>
            </a:endParaRP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lang="en-US" sz="2600" b="0" kern="0" noProof="0" dirty="0" smtClean="0">
                <a:solidFill>
                  <a:schemeClr val="tx1"/>
                </a:solidFill>
                <a:latin typeface="Calibri" pitchFamily="34" charset="0"/>
              </a:rPr>
              <a:t>	Storm duration (hours)	Precipitation (inches)</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lang="en-US" sz="2600" b="0" kern="0" noProof="0" dirty="0" smtClean="0">
                <a:solidFill>
                  <a:schemeClr val="tx1"/>
                </a:solidFill>
                <a:latin typeface="Calibri" pitchFamily="34" charset="0"/>
              </a:rPr>
              <a:t>		6				29</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lang="en-US" sz="2600" b="0" kern="0" dirty="0" smtClean="0">
                <a:solidFill>
                  <a:schemeClr val="tx1"/>
                </a:solidFill>
                <a:latin typeface="Calibri" pitchFamily="34" charset="0"/>
              </a:rPr>
              <a:t>		12				34</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lang="en-US" sz="2600" b="0" kern="0" noProof="0" dirty="0" smtClean="0">
                <a:solidFill>
                  <a:schemeClr val="tx1"/>
                </a:solidFill>
                <a:latin typeface="Calibri" pitchFamily="34" charset="0"/>
              </a:rPr>
              <a:t>		24				38</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lang="en-US" sz="2600" b="0" kern="0" dirty="0" smtClean="0">
                <a:solidFill>
                  <a:schemeClr val="tx1"/>
                </a:solidFill>
                <a:latin typeface="Calibri" pitchFamily="34" charset="0"/>
              </a:rPr>
              <a:t>		48				42</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lang="en-US" sz="2600" b="0" kern="0" noProof="0" dirty="0" smtClean="0">
                <a:solidFill>
                  <a:schemeClr val="tx1"/>
                </a:solidFill>
                <a:latin typeface="Calibri" pitchFamily="34" charset="0"/>
              </a:rPr>
              <a:t>		72				44</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lang="en-US" sz="2600" b="0" kern="0" noProof="0" dirty="0" smtClean="0">
                <a:solidFill>
                  <a:schemeClr val="tx1"/>
                </a:solidFill>
                <a:latin typeface="Calibri" pitchFamily="34" charset="0"/>
              </a:rPr>
              <a:t>For example, the PMP rainfall event that falls over a 12 hour period is 34 inches.</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endParaRPr lang="en-US" sz="700" b="0" kern="0" dirty="0" smtClean="0">
              <a:solidFill>
                <a:schemeClr val="tx1"/>
              </a:solidFill>
              <a:latin typeface="Calibri" pitchFamily="34" charset="0"/>
            </a:endParaRP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kumimoji="0" lang="en-US" sz="2600" b="0" i="0" u="none" strike="noStrike" kern="0" cap="none" spc="0" normalizeH="0" baseline="0" dirty="0" smtClean="0">
                <a:ln>
                  <a:noFill/>
                </a:ln>
                <a:solidFill>
                  <a:schemeClr val="tx1"/>
                </a:solidFill>
                <a:effectLst/>
                <a:uLnTx/>
                <a:uFillTx/>
                <a:latin typeface="Calibri" pitchFamily="34" charset="0"/>
                <a:ea typeface="+mn-ea"/>
                <a:cs typeface="+mn-cs"/>
              </a:rPr>
              <a:t>		</a:t>
            </a:r>
            <a: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t/>
            </a:r>
            <a:b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br>
            <a:endPar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457200" marR="0" lvl="1" indent="0" algn="ctr" defTabSz="914400" rtl="0" eaLnBrk="0" fontAlgn="base" latinLnBrk="0" hangingPunct="0">
              <a:lnSpc>
                <a:spcPct val="100000"/>
              </a:lnSpc>
              <a:spcBef>
                <a:spcPct val="20000"/>
              </a:spcBef>
              <a:spcAft>
                <a:spcPct val="0"/>
              </a:spcAft>
              <a:buClr>
                <a:srgbClr val="FFCC00"/>
              </a:buClr>
              <a:buSzPct val="130000"/>
              <a:buFontTx/>
              <a:buNone/>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p:txBody>
      </p:sp>
      <p:pic>
        <p:nvPicPr>
          <p:cNvPr id="9"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10"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Maximum 24-Hr Rainfall Events</a:t>
            </a:r>
            <a:endParaRPr lang="en-US" dirty="0"/>
          </a:p>
        </p:txBody>
      </p:sp>
      <p:graphicFrame>
        <p:nvGraphicFramePr>
          <p:cNvPr id="9" name="Content Placeholder 8"/>
          <p:cNvGraphicFramePr>
            <a:graphicFrameLocks noGrp="1"/>
          </p:cNvGraphicFramePr>
          <p:nvPr>
            <p:ph idx="1"/>
          </p:nvPr>
        </p:nvGraphicFramePr>
        <p:xfrm>
          <a:off x="457200" y="1600200"/>
          <a:ext cx="8229600" cy="2296160"/>
        </p:xfrm>
        <a:graphic>
          <a:graphicData uri="http://schemas.openxmlformats.org/drawingml/2006/table">
            <a:tbl>
              <a:tblPr firstRow="1" bandRow="1">
                <a:tableStyleId>{5C22544A-7EE6-4342-B048-85BDC9FD1C3A}</a:tableStyleId>
              </a:tblPr>
              <a:tblGrid>
                <a:gridCol w="2514600"/>
                <a:gridCol w="1600200"/>
                <a:gridCol w="2057400"/>
                <a:gridCol w="2057400"/>
              </a:tblGrid>
              <a:tr h="370840">
                <a:tc>
                  <a:txBody>
                    <a:bodyPr/>
                    <a:lstStyle/>
                    <a:p>
                      <a:pPr algn="ctr"/>
                      <a:r>
                        <a:rPr lang="en-US" dirty="0" smtClean="0"/>
                        <a:t>Location</a:t>
                      </a:r>
                      <a:endParaRPr lang="en-US" dirty="0"/>
                    </a:p>
                  </a:txBody>
                  <a:tcPr anchor="ctr"/>
                </a:tc>
                <a:tc>
                  <a:txBody>
                    <a:bodyPr/>
                    <a:lstStyle/>
                    <a:p>
                      <a:pPr algn="ctr"/>
                      <a:r>
                        <a:rPr lang="en-US" dirty="0" smtClean="0"/>
                        <a:t>Maximum Rainfall</a:t>
                      </a:r>
                    </a:p>
                    <a:p>
                      <a:pPr algn="ctr"/>
                      <a:r>
                        <a:rPr lang="en-US" dirty="0" smtClean="0"/>
                        <a:t>(inches)</a:t>
                      </a:r>
                      <a:endParaRPr lang="en-US" dirty="0"/>
                    </a:p>
                  </a:txBody>
                  <a:tcPr anchor="ctr"/>
                </a:tc>
                <a:tc>
                  <a:txBody>
                    <a:bodyPr/>
                    <a:lstStyle/>
                    <a:p>
                      <a:pPr algn="ctr"/>
                      <a:r>
                        <a:rPr lang="en-US" dirty="0" smtClean="0"/>
                        <a:t>Date</a:t>
                      </a:r>
                      <a:endParaRPr lang="en-US" dirty="0"/>
                    </a:p>
                  </a:txBody>
                  <a:tcPr anchor="ctr"/>
                </a:tc>
                <a:tc>
                  <a:txBody>
                    <a:bodyPr/>
                    <a:lstStyle/>
                    <a:p>
                      <a:pPr algn="ctr"/>
                      <a:r>
                        <a:rPr lang="en-US" dirty="0" smtClean="0"/>
                        <a:t>Available Period of Records</a:t>
                      </a:r>
                      <a:endParaRPr lang="en-US" dirty="0"/>
                    </a:p>
                  </a:txBody>
                  <a:tcPr anchor="ctr"/>
                </a:tc>
              </a:tr>
              <a:tr h="370840">
                <a:tc>
                  <a:txBody>
                    <a:bodyPr/>
                    <a:lstStyle/>
                    <a:p>
                      <a:pPr algn="ctr"/>
                      <a:r>
                        <a:rPr lang="en-US" dirty="0" smtClean="0"/>
                        <a:t>Chatham</a:t>
                      </a:r>
                      <a:endParaRPr lang="en-US" dirty="0"/>
                    </a:p>
                  </a:txBody>
                  <a:tcPr anchor="ctr"/>
                </a:tc>
                <a:tc>
                  <a:txBody>
                    <a:bodyPr/>
                    <a:lstStyle/>
                    <a:p>
                      <a:pPr algn="ctr"/>
                      <a:r>
                        <a:rPr lang="en-US" dirty="0" smtClean="0"/>
                        <a:t>8.73</a:t>
                      </a:r>
                      <a:endParaRPr lang="en-US" dirty="0"/>
                    </a:p>
                  </a:txBody>
                  <a:tcPr anchor="ctr"/>
                </a:tc>
                <a:tc>
                  <a:txBody>
                    <a:bodyPr/>
                    <a:lstStyle/>
                    <a:p>
                      <a:pPr algn="ctr"/>
                      <a:r>
                        <a:rPr lang="en-US" dirty="0" smtClean="0"/>
                        <a:t>9/4/1996</a:t>
                      </a:r>
                      <a:endParaRPr lang="en-US" dirty="0"/>
                    </a:p>
                  </a:txBody>
                  <a:tcPr anchor="ctr"/>
                </a:tc>
                <a:tc>
                  <a:txBody>
                    <a:bodyPr/>
                    <a:lstStyle/>
                    <a:p>
                      <a:pPr algn="ctr"/>
                      <a:r>
                        <a:rPr lang="en-US" dirty="0" smtClean="0"/>
                        <a:t>1922-Present</a:t>
                      </a:r>
                      <a:endParaRPr lang="en-US" dirty="0"/>
                    </a:p>
                  </a:txBody>
                  <a:tcPr anchor="ctr"/>
                </a:tc>
              </a:tr>
              <a:tr h="370840">
                <a:tc>
                  <a:txBody>
                    <a:bodyPr/>
                    <a:lstStyle/>
                    <a:p>
                      <a:pPr algn="ctr"/>
                      <a:r>
                        <a:rPr lang="en-US" dirty="0" smtClean="0"/>
                        <a:t>Norfolk</a:t>
                      </a:r>
                      <a:endParaRPr lang="en-US" dirty="0"/>
                    </a:p>
                  </a:txBody>
                  <a:tcPr anchor="ctr"/>
                </a:tc>
                <a:tc>
                  <a:txBody>
                    <a:bodyPr/>
                    <a:lstStyle/>
                    <a:p>
                      <a:pPr algn="ctr"/>
                      <a:r>
                        <a:rPr lang="en-US" dirty="0" smtClean="0"/>
                        <a:t>8.92</a:t>
                      </a:r>
                      <a:endParaRPr lang="en-US" dirty="0"/>
                    </a:p>
                  </a:txBody>
                  <a:tcPr anchor="ctr"/>
                </a:tc>
                <a:tc>
                  <a:txBody>
                    <a:bodyPr/>
                    <a:lstStyle/>
                    <a:p>
                      <a:pPr algn="ctr"/>
                      <a:r>
                        <a:rPr lang="en-US" dirty="0" smtClean="0"/>
                        <a:t>9/1/2006</a:t>
                      </a:r>
                      <a:endParaRPr lang="en-US" dirty="0"/>
                    </a:p>
                  </a:txBody>
                  <a:tcPr anchor="ctr"/>
                </a:tc>
                <a:tc>
                  <a:txBody>
                    <a:bodyPr/>
                    <a:lstStyle/>
                    <a:p>
                      <a:pPr algn="ctr"/>
                      <a:r>
                        <a:rPr lang="en-US" dirty="0" smtClean="0"/>
                        <a:t>1946-Present</a:t>
                      </a:r>
                      <a:endParaRPr lang="en-US" dirty="0"/>
                    </a:p>
                  </a:txBody>
                  <a:tcPr anchor="ctr"/>
                </a:tc>
              </a:tr>
              <a:tr h="370840">
                <a:tc>
                  <a:txBody>
                    <a:bodyPr/>
                    <a:lstStyle/>
                    <a:p>
                      <a:pPr algn="ctr"/>
                      <a:r>
                        <a:rPr lang="en-US" dirty="0" smtClean="0"/>
                        <a:t>Back</a:t>
                      </a:r>
                      <a:r>
                        <a:rPr lang="en-US" baseline="0" dirty="0" smtClean="0"/>
                        <a:t> Bay (Virginia Beach)</a:t>
                      </a:r>
                      <a:endParaRPr lang="en-US" dirty="0"/>
                    </a:p>
                  </a:txBody>
                  <a:tcPr anchor="ctr"/>
                </a:tc>
                <a:tc>
                  <a:txBody>
                    <a:bodyPr/>
                    <a:lstStyle/>
                    <a:p>
                      <a:pPr algn="ctr"/>
                      <a:r>
                        <a:rPr lang="en-US" dirty="0" smtClean="0"/>
                        <a:t>11.20</a:t>
                      </a:r>
                      <a:endParaRPr lang="en-US" dirty="0"/>
                    </a:p>
                  </a:txBody>
                  <a:tcPr anchor="ctr"/>
                </a:tc>
                <a:tc>
                  <a:txBody>
                    <a:bodyPr/>
                    <a:lstStyle/>
                    <a:p>
                      <a:pPr algn="ctr"/>
                      <a:r>
                        <a:rPr lang="en-US" dirty="0" smtClean="0"/>
                        <a:t>9/1/1964</a:t>
                      </a:r>
                      <a:endParaRPr lang="en-US" dirty="0"/>
                    </a:p>
                  </a:txBody>
                  <a:tcPr anchor="ctr"/>
                </a:tc>
                <a:tc>
                  <a:txBody>
                    <a:bodyPr/>
                    <a:lstStyle/>
                    <a:p>
                      <a:pPr algn="ctr"/>
                      <a:r>
                        <a:rPr lang="en-US" dirty="0" smtClean="0"/>
                        <a:t>1953-Present</a:t>
                      </a:r>
                      <a:endParaRPr lang="en-US" dirty="0"/>
                    </a:p>
                  </a:txBody>
                  <a:tcPr anchor="ctr"/>
                </a:tc>
              </a:tr>
            </a:tbl>
          </a:graphicData>
        </a:graphic>
      </p:graphicFrame>
      <p:pic>
        <p:nvPicPr>
          <p:cNvPr id="4"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5"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10"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E04FC87-BA5B-44AF-9B24-A3D8748798B0}" type="slidenum">
              <a:rPr lang="en-US" smtClean="0"/>
              <a:pPr>
                <a:defRPr/>
              </a:pPr>
              <a:t>38</a:t>
            </a:fld>
            <a:endParaRPr lang="en-US" dirty="0"/>
          </a:p>
        </p:txBody>
      </p:sp>
      <p:sp>
        <p:nvSpPr>
          <p:cNvPr id="5" name="Subtitle 2"/>
          <p:cNvSpPr txBox="1">
            <a:spLocks/>
          </p:cNvSpPr>
          <p:nvPr/>
        </p:nvSpPr>
        <p:spPr bwMode="auto">
          <a:xfrm>
            <a:off x="457200" y="228600"/>
            <a:ext cx="8458200" cy="533400"/>
          </a:xfrm>
          <a:prstGeom prst="rect">
            <a:avLst/>
          </a:prstGeom>
          <a:noFill/>
          <a:ln w="9525">
            <a:noFill/>
            <a:miter lim="800000"/>
            <a:headEnd/>
            <a:tailEnd/>
          </a:ln>
        </p:spPr>
        <p:txBody>
          <a:bodyPr vert="horz" wrap="square" lIns="91440" tIns="0" rIns="91440" bIns="45720" numCol="1" anchor="t" anchorCtr="0" compatLnSpc="1">
            <a:prstTxWarp prst="textNoShape">
              <a:avLst/>
            </a:prstTxWarp>
            <a:noAutofit/>
          </a:bodyPr>
          <a:lstStyle/>
          <a:p>
            <a:pPr marL="27432" marR="0" lvl="0" indent="0" algn="l" defTabSz="914400" rtl="0" eaLnBrk="0" fontAlgn="base" latinLnBrk="0" hangingPunct="0">
              <a:lnSpc>
                <a:spcPct val="100000"/>
              </a:lnSpc>
              <a:spcBef>
                <a:spcPct val="20000"/>
              </a:spcBef>
              <a:spcAft>
                <a:spcPct val="0"/>
              </a:spcAft>
              <a:buClr>
                <a:srgbClr val="FFCC00"/>
              </a:buClr>
              <a:buSzPct val="130000"/>
              <a:buFont typeface="Wingdings" pitchFamily="2" charset="2"/>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ea typeface="+mn-ea"/>
                <a:cs typeface="+mn-cs"/>
              </a:rPr>
              <a:t>Probable maximum  flood (PMF) </a:t>
            </a:r>
            <a:endParaRPr kumimoji="0" lang="en-US" sz="4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2"/>
          <p:cNvSpPr txBox="1">
            <a:spLocks/>
          </p:cNvSpPr>
          <p:nvPr/>
        </p:nvSpPr>
        <p:spPr bwMode="auto">
          <a:xfrm>
            <a:off x="457200" y="1676400"/>
            <a:ext cx="8229600" cy="2397125"/>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t>Is a flood calculated following the collection of a PMP rainfall</a:t>
            </a:r>
            <a: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t> event onto the ground surface and delivery to natural or constructed channels. </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t>This flood represents the theoretical maximum flood of a given duration that could occur within a particular geographic region. </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kumimoji="0" lang="en-US" sz="2600" b="0" i="0" u="none" strike="noStrike" kern="0" cap="none" spc="0" normalizeH="0" noProof="0" dirty="0" smtClean="0">
                <a:ln>
                  <a:noFill/>
                </a:ln>
                <a:solidFill>
                  <a:schemeClr val="tx1"/>
                </a:solidFill>
                <a:effectLst/>
                <a:uLnTx/>
                <a:uFillTx/>
                <a:latin typeface="Calibri" pitchFamily="34" charset="0"/>
                <a:ea typeface="+mn-ea"/>
                <a:cs typeface="+mn-cs"/>
              </a:rPr>
              <a:t>A PMF for an area must consider the drainage basin characteristics of the area. It is the most conservative design and, by definition, no PMF has occurred.</a:t>
            </a: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endParaRPr lang="en-US" sz="1200" b="0" kern="0" baseline="0" dirty="0" smtClean="0">
              <a:solidFill>
                <a:schemeClr val="tx1"/>
              </a:solidFill>
              <a:latin typeface="Calibri" pitchFamily="34" charset="0"/>
            </a:endParaRPr>
          </a:p>
          <a:p>
            <a:pPr marL="27432" marR="0" lvl="0" indent="0" algn="l" defTabSz="914400" rtl="0" eaLnBrk="0" fontAlgn="base" latinLnBrk="0" hangingPunct="0">
              <a:lnSpc>
                <a:spcPct val="100000"/>
              </a:lnSpc>
              <a:spcBef>
                <a:spcPct val="20000"/>
              </a:spcBef>
              <a:spcAft>
                <a:spcPct val="0"/>
              </a:spcAft>
              <a:buClr>
                <a:srgbClr val="002060"/>
              </a:buClr>
              <a:buSzPct val="130000"/>
              <a:tabLst/>
              <a:defRPr/>
            </a:pPr>
            <a: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t/>
            </a:r>
            <a:br>
              <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rPr>
            </a:br>
            <a:endParaRPr kumimoji="0" lang="en-US" sz="26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457200" marR="0" lvl="1" indent="0" algn="ctr" defTabSz="914400" rtl="0" eaLnBrk="0" fontAlgn="base" latinLnBrk="0" hangingPunct="0">
              <a:lnSpc>
                <a:spcPct val="100000"/>
              </a:lnSpc>
              <a:spcBef>
                <a:spcPct val="20000"/>
              </a:spcBef>
              <a:spcAft>
                <a:spcPct val="0"/>
              </a:spcAft>
              <a:buClr>
                <a:srgbClr val="FFCC00"/>
              </a:buClr>
              <a:buSzPct val="130000"/>
              <a:buFontTx/>
              <a:buNone/>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p:txBody>
      </p:sp>
      <p:pic>
        <p:nvPicPr>
          <p:cNvPr id="8"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9"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838199"/>
          </a:xfrm>
        </p:spPr>
        <p:txBody>
          <a:bodyPr/>
          <a:lstStyle/>
          <a:p>
            <a:r>
              <a:rPr lang="en-US" dirty="0" smtClean="0">
                <a:latin typeface="Calibri" pitchFamily="34" charset="0"/>
              </a:rPr>
              <a:t>Conceptual regulatory framework</a:t>
            </a:r>
            <a:endParaRPr lang="en-US" dirty="0">
              <a:latin typeface="Calibri" pitchFamily="34" charset="0"/>
            </a:endParaRPr>
          </a:p>
        </p:txBody>
      </p:sp>
      <p:sp>
        <p:nvSpPr>
          <p:cNvPr id="3" name="Content Placeholder 2"/>
          <p:cNvSpPr>
            <a:spLocks noGrp="1"/>
          </p:cNvSpPr>
          <p:nvPr>
            <p:ph idx="1"/>
          </p:nvPr>
        </p:nvSpPr>
        <p:spPr/>
        <p:txBody>
          <a:bodyPr/>
          <a:lstStyle/>
          <a:p>
            <a:pPr>
              <a:buNone/>
            </a:pPr>
            <a:r>
              <a:rPr lang="en-US" dirty="0" smtClean="0">
                <a:latin typeface="Calibri" pitchFamily="34" charset="0"/>
              </a:rPr>
              <a:t>Requirements for environmental data EIA (cont.)</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A pre-mining radiological assessment for uranium and </a:t>
            </a:r>
            <a:r>
              <a:rPr lang="en-US" dirty="0" err="1" smtClean="0">
                <a:latin typeface="Calibri" pitchFamily="34" charset="0"/>
              </a:rPr>
              <a:t>radionuclides</a:t>
            </a:r>
            <a:endParaRPr lang="en-US" dirty="0" smtClean="0">
              <a:latin typeface="Calibri" pitchFamily="34" charset="0"/>
            </a:endParaRPr>
          </a:p>
          <a:p>
            <a:pPr lvl="1">
              <a:buFont typeface="Arial" pitchFamily="34" charset="0"/>
              <a:buChar char="•"/>
            </a:pPr>
            <a:endParaRPr lang="en-US" dirty="0" smtClean="0">
              <a:latin typeface="Calibri" pitchFamily="34" charset="0"/>
            </a:endParaRPr>
          </a:p>
          <a:p>
            <a:pPr lvl="1">
              <a:buFont typeface="Arial" pitchFamily="34" charset="0"/>
              <a:buChar char="•"/>
            </a:pPr>
            <a:r>
              <a:rPr lang="en-US" dirty="0" smtClean="0">
                <a:latin typeface="Calibri" pitchFamily="34" charset="0"/>
              </a:rPr>
              <a:t>A full range of baseline studies that will also include issues such as meteorology, soils, wildlife, vegetation covering the full lifecycle of the mining and milling operation</a:t>
            </a:r>
          </a:p>
          <a:p>
            <a:pPr lvl="1"/>
            <a:endParaRPr lang="en-US" dirty="0" smtClean="0">
              <a:latin typeface="Calibri" pitchFamily="34" charset="0"/>
            </a:endParaRPr>
          </a:p>
          <a:p>
            <a:pPr lvl="1"/>
            <a:endParaRPr lang="en-US" dirty="0" smtClean="0">
              <a:latin typeface="Calibri" pitchFamily="34" charset="0"/>
            </a:endParaRPr>
          </a:p>
          <a:p>
            <a:pPr lvl="1"/>
            <a:endParaRPr lang="en-US" dirty="0" smtClean="0">
              <a:latin typeface="Calibri" pitchFamily="34" charset="0"/>
            </a:endParaRPr>
          </a:p>
          <a:p>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39</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Overview of DEQ programs </a:t>
            </a:r>
            <a:endParaRPr lang="en-US" dirty="0"/>
          </a:p>
        </p:txBody>
      </p:sp>
      <p:sp>
        <p:nvSpPr>
          <p:cNvPr id="3" name="Content Placeholder 2"/>
          <p:cNvSpPr>
            <a:spLocks noGrp="1"/>
          </p:cNvSpPr>
          <p:nvPr>
            <p:ph idx="1"/>
          </p:nvPr>
        </p:nvSpPr>
        <p:spPr/>
        <p:txBody>
          <a:bodyPr/>
          <a:lstStyle/>
          <a:p>
            <a:r>
              <a:rPr lang="en-US" dirty="0" smtClean="0"/>
              <a:t>Develops regulations (cont.)</a:t>
            </a:r>
          </a:p>
          <a:p>
            <a:r>
              <a:rPr lang="en-US" dirty="0" smtClean="0"/>
              <a:t>Public participation requirements</a:t>
            </a:r>
          </a:p>
          <a:p>
            <a:pPr lvl="1"/>
            <a:r>
              <a:rPr lang="en-US" sz="2800" dirty="0" smtClean="0"/>
              <a:t>NOIRA, public comment  and public meeting</a:t>
            </a:r>
          </a:p>
          <a:p>
            <a:pPr lvl="1"/>
            <a:r>
              <a:rPr lang="en-US" sz="2800" dirty="0" smtClean="0"/>
              <a:t>Regulatory Advisory Panel</a:t>
            </a:r>
          </a:p>
          <a:p>
            <a:pPr lvl="1"/>
            <a:r>
              <a:rPr lang="en-US" sz="2800" dirty="0" smtClean="0"/>
              <a:t>Approval of a draft regulation by the Citizen Board</a:t>
            </a:r>
          </a:p>
          <a:p>
            <a:pPr lvl="1"/>
            <a:r>
              <a:rPr lang="en-US" sz="2800" dirty="0" smtClean="0"/>
              <a:t>Public comment and hearings</a:t>
            </a:r>
          </a:p>
          <a:p>
            <a:pPr lvl="1"/>
            <a:r>
              <a:rPr lang="en-US" sz="2800" dirty="0" smtClean="0"/>
              <a:t>Public comment at the Citizen Board meeting</a:t>
            </a:r>
          </a:p>
          <a:p>
            <a:pPr lvl="1"/>
            <a:r>
              <a:rPr lang="en-US" sz="2800" dirty="0" smtClean="0"/>
              <a:t>Final approval by the Citizen Board</a:t>
            </a:r>
            <a:endParaRPr lang="en-US" sz="2800" dirty="0"/>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4</a:t>
            </a:fld>
            <a:endParaRPr lang="en-US" dirty="0"/>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9"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latin typeface="Calibri" pitchFamily="34" charset="0"/>
              </a:rPr>
              <a:t>Water Quality </a:t>
            </a:r>
          </a:p>
          <a:p>
            <a:pPr lvl="1">
              <a:buFont typeface="Arial" pitchFamily="34" charset="0"/>
              <a:buChar char="•"/>
            </a:pPr>
            <a:r>
              <a:rPr lang="en-US" dirty="0" smtClean="0">
                <a:latin typeface="Calibri" pitchFamily="34" charset="0"/>
              </a:rPr>
              <a:t>Develop detailed water quality monitoring requirements for the site</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Implement extensive monitoring for uranium and </a:t>
            </a:r>
            <a:r>
              <a:rPr lang="en-US" dirty="0" err="1" smtClean="0">
                <a:latin typeface="Calibri" pitchFamily="34" charset="0"/>
              </a:rPr>
              <a:t>radionuclides</a:t>
            </a:r>
            <a:r>
              <a:rPr lang="en-US" dirty="0" smtClean="0">
                <a:latin typeface="Calibri" pitchFamily="34" charset="0"/>
              </a:rPr>
              <a:t> in the watershed and downstream of the uranium mining and milling sites</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Evaluate the need for changes to Water Quality Standards</a:t>
            </a: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40</a:t>
            </a:fld>
            <a:endParaRPr lang="en-US" dirty="0"/>
          </a:p>
        </p:txBody>
      </p:sp>
      <p:sp>
        <p:nvSpPr>
          <p:cNvPr id="6" name="Title 1"/>
          <p:cNvSpPr txBox="1">
            <a:spLocks/>
          </p:cNvSpPr>
          <p:nvPr/>
        </p:nvSpPr>
        <p:spPr bwMode="auto">
          <a:xfrm>
            <a:off x="457200" y="457201"/>
            <a:ext cx="8229600" cy="8381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ea typeface="+mj-ea"/>
                <a:cs typeface="+mj-cs"/>
              </a:rPr>
              <a:t>Conceptual regulatory framework</a:t>
            </a:r>
            <a:endParaRPr kumimoji="0" lang="en-US" sz="4400" b="1" i="0" u="none" strike="noStrike" kern="0" cap="none" spc="0" normalizeH="0" baseline="0" noProof="0" dirty="0">
              <a:ln>
                <a:noFill/>
              </a:ln>
              <a:solidFill>
                <a:schemeClr val="tx1"/>
              </a:solidFill>
              <a:effectLst/>
              <a:uLnTx/>
              <a:uFillTx/>
              <a:latin typeface="Calibri" pitchFamily="34" charset="0"/>
              <a:ea typeface="+mj-ea"/>
              <a:cs typeface="+mj-cs"/>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latin typeface="Calibri" pitchFamily="34" charset="0"/>
              </a:rPr>
              <a:t>Air Quality </a:t>
            </a:r>
          </a:p>
          <a:p>
            <a:pPr lvl="1">
              <a:buFont typeface="Arial" pitchFamily="34" charset="0"/>
              <a:buChar char="•"/>
            </a:pPr>
            <a:r>
              <a:rPr lang="en-US" dirty="0" smtClean="0">
                <a:latin typeface="Calibri" pitchFamily="34" charset="0"/>
              </a:rPr>
              <a:t>Develop detailed air quality monitoring requirements for the site</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Implement extensive monitoring for </a:t>
            </a:r>
            <a:r>
              <a:rPr lang="en-US" dirty="0" err="1" smtClean="0">
                <a:latin typeface="Calibri" pitchFamily="34" charset="0"/>
              </a:rPr>
              <a:t>radionuclides</a:t>
            </a:r>
            <a:r>
              <a:rPr lang="en-US" dirty="0" smtClean="0">
                <a:latin typeface="Calibri" pitchFamily="34" charset="0"/>
              </a:rPr>
              <a:t> and particulate pollutants around uranium mining and milling sites</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Evaluate taking delegation of radon and radionuclide programs from EPA</a:t>
            </a: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41</a:t>
            </a:fld>
            <a:endParaRPr lang="en-US" dirty="0"/>
          </a:p>
        </p:txBody>
      </p:sp>
      <p:sp>
        <p:nvSpPr>
          <p:cNvPr id="6" name="Title 1"/>
          <p:cNvSpPr>
            <a:spLocks noGrp="1"/>
          </p:cNvSpPr>
          <p:nvPr>
            <p:ph type="title"/>
          </p:nvPr>
        </p:nvSpPr>
        <p:spPr>
          <a:xfrm>
            <a:off x="457200" y="457201"/>
            <a:ext cx="8229600" cy="838199"/>
          </a:xfrm>
        </p:spPr>
        <p:txBody>
          <a:bodyPr/>
          <a:lstStyle/>
          <a:p>
            <a:r>
              <a:rPr lang="en-US" dirty="0" smtClean="0">
                <a:latin typeface="Calibri" pitchFamily="34" charset="0"/>
              </a:rPr>
              <a:t>Conceptual regulatory framework</a:t>
            </a:r>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regulatory framework</a:t>
            </a:r>
            <a:endParaRPr lang="en-US" dirty="0"/>
          </a:p>
        </p:txBody>
      </p:sp>
      <p:sp>
        <p:nvSpPr>
          <p:cNvPr id="3" name="Content Placeholder 2"/>
          <p:cNvSpPr>
            <a:spLocks noGrp="1"/>
          </p:cNvSpPr>
          <p:nvPr>
            <p:ph idx="1"/>
          </p:nvPr>
        </p:nvSpPr>
        <p:spPr/>
        <p:txBody>
          <a:bodyPr/>
          <a:lstStyle/>
          <a:p>
            <a:pPr>
              <a:buNone/>
            </a:pPr>
            <a:r>
              <a:rPr lang="en-US" dirty="0" smtClean="0">
                <a:latin typeface="+mj-lt"/>
              </a:rPr>
              <a:t>Water supply:</a:t>
            </a:r>
            <a:br>
              <a:rPr lang="en-US" dirty="0" smtClean="0">
                <a:latin typeface="+mj-lt"/>
              </a:rPr>
            </a:br>
            <a:endParaRPr lang="en-US" dirty="0" smtClean="0">
              <a:latin typeface="+mj-lt"/>
            </a:endParaRPr>
          </a:p>
          <a:p>
            <a:pPr lvl="1"/>
            <a:r>
              <a:rPr lang="en-US" dirty="0" smtClean="0">
                <a:latin typeface="+mj-lt"/>
              </a:rPr>
              <a:t>Protection of private wells from de-watering</a:t>
            </a:r>
            <a:br>
              <a:rPr lang="en-US" dirty="0" smtClean="0">
                <a:latin typeface="+mj-lt"/>
              </a:rPr>
            </a:br>
            <a:endParaRPr lang="en-US" dirty="0" smtClean="0">
              <a:latin typeface="+mj-lt"/>
            </a:endParaRPr>
          </a:p>
          <a:p>
            <a:pPr lvl="1"/>
            <a:r>
              <a:rPr lang="en-US" dirty="0" smtClean="0">
                <a:latin typeface="+mj-lt"/>
              </a:rPr>
              <a:t>Protection of  water quality in private wells</a:t>
            </a:r>
            <a:br>
              <a:rPr lang="en-US" dirty="0" smtClean="0">
                <a:latin typeface="+mj-lt"/>
              </a:rPr>
            </a:br>
            <a:endParaRPr lang="en-US" dirty="0" smtClean="0">
              <a:latin typeface="+mj-lt"/>
            </a:endParaRPr>
          </a:p>
          <a:p>
            <a:pPr lvl="1"/>
            <a:r>
              <a:rPr lang="en-US" dirty="0" smtClean="0">
                <a:latin typeface="+mj-lt"/>
              </a:rPr>
              <a:t>Protection of public water supplies</a:t>
            </a:r>
          </a:p>
          <a:p>
            <a:endParaRPr lang="en-US" dirty="0" smtClean="0">
              <a:latin typeface="+mj-lt"/>
            </a:endParaRPr>
          </a:p>
          <a:p>
            <a:pPr lvl="1"/>
            <a:r>
              <a:rPr lang="en-US" dirty="0" smtClean="0">
                <a:latin typeface="+mj-lt"/>
              </a:rPr>
              <a:t>Protection of  agricultural water supplies</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42</a:t>
            </a:fld>
            <a:endParaRPr lang="en-US" dirty="0"/>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9"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latin typeface="Calibri" pitchFamily="34" charset="0"/>
              </a:rPr>
              <a:t>Transparency of Environmental Monitoring Data</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Specify a data management system that allows agencies and the public timely access to environmental data collected by the facility</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Establish a local community oversight committee to review and monitor environmental data from the facility</a:t>
            </a:r>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43</a:t>
            </a:fld>
            <a:endParaRPr lang="en-US" dirty="0">
              <a:latin typeface="Calibri" pitchFamily="34" charset="0"/>
            </a:endParaRPr>
          </a:p>
        </p:txBody>
      </p:sp>
      <p:sp>
        <p:nvSpPr>
          <p:cNvPr id="6" name="Title 1"/>
          <p:cNvSpPr>
            <a:spLocks noGrp="1"/>
          </p:cNvSpPr>
          <p:nvPr>
            <p:ph type="title"/>
          </p:nvPr>
        </p:nvSpPr>
        <p:spPr>
          <a:xfrm>
            <a:off x="457200" y="457201"/>
            <a:ext cx="8229600" cy="838199"/>
          </a:xfrm>
        </p:spPr>
        <p:txBody>
          <a:bodyPr/>
          <a:lstStyle/>
          <a:p>
            <a:r>
              <a:rPr lang="en-US" dirty="0" smtClean="0">
                <a:latin typeface="Calibri" pitchFamily="34" charset="0"/>
              </a:rPr>
              <a:t>Conceptual regulatory framework</a:t>
            </a:r>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latin typeface="Calibri" pitchFamily="34" charset="0"/>
              </a:rPr>
              <a:t>Requirements governing storm and process waters </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From the mine</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From the mill</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Evaluation of effluent limitations </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dirty="0" smtClean="0">
                <a:latin typeface="Calibri" pitchFamily="34" charset="0"/>
              </a:rPr>
              <a:t>Evaluation of water quality criteria</a:t>
            </a: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44</a:t>
            </a:fld>
            <a:endParaRPr lang="en-US" dirty="0">
              <a:latin typeface="Calibri" pitchFamily="34" charset="0"/>
            </a:endParaRPr>
          </a:p>
        </p:txBody>
      </p:sp>
      <p:sp>
        <p:nvSpPr>
          <p:cNvPr id="6" name="Title 1"/>
          <p:cNvSpPr>
            <a:spLocks noGrp="1"/>
          </p:cNvSpPr>
          <p:nvPr>
            <p:ph type="title"/>
          </p:nvPr>
        </p:nvSpPr>
        <p:spPr>
          <a:xfrm>
            <a:off x="457200" y="457201"/>
            <a:ext cx="8229600" cy="838199"/>
          </a:xfrm>
        </p:spPr>
        <p:txBody>
          <a:bodyPr/>
          <a:lstStyle/>
          <a:p>
            <a:r>
              <a:rPr lang="en-US" dirty="0" smtClean="0">
                <a:latin typeface="Calibri" pitchFamily="34" charset="0"/>
              </a:rPr>
              <a:t>Conceptual regulatory framework</a:t>
            </a:r>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AE4A43F-AF2E-45CE-ABD9-5ADEC99F9E23}" type="slidenum">
              <a:rPr lang="en-US" smtClean="0"/>
              <a:pPr>
                <a:defRPr/>
              </a:pPr>
              <a:t>45</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0"/>
            <a:ext cx="11658600" cy="7543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latin typeface="Calibri" pitchFamily="34" charset="0"/>
              </a:rPr>
              <a:t>Tailings impoundment design criteria would need to meet or exceed NRC’s regulatory requirements.  Some key considerations:</a:t>
            </a:r>
            <a:br>
              <a:rPr lang="en-US" dirty="0" smtClean="0">
                <a:latin typeface="Calibri" pitchFamily="34" charset="0"/>
              </a:rPr>
            </a:br>
            <a:endParaRPr lang="en-US" dirty="0" smtClean="0">
              <a:latin typeface="Calibri" pitchFamily="34" charset="0"/>
            </a:endParaRPr>
          </a:p>
          <a:p>
            <a:pPr lvl="1">
              <a:buFont typeface="Arial" pitchFamily="34" charset="0"/>
              <a:buChar char="•"/>
            </a:pPr>
            <a:r>
              <a:rPr lang="en-US" sz="2800" dirty="0" smtClean="0">
                <a:latin typeface="Calibri" pitchFamily="34" charset="0"/>
              </a:rPr>
              <a:t>Separation from groundwater</a:t>
            </a:r>
            <a:br>
              <a:rPr lang="en-US" sz="2800" dirty="0" smtClean="0">
                <a:latin typeface="Calibri" pitchFamily="34" charset="0"/>
              </a:rPr>
            </a:br>
            <a:endParaRPr lang="en-US" sz="2800" dirty="0" smtClean="0">
              <a:latin typeface="Calibri" pitchFamily="34" charset="0"/>
            </a:endParaRPr>
          </a:p>
          <a:p>
            <a:pPr lvl="1">
              <a:buFont typeface="Arial" pitchFamily="34" charset="0"/>
              <a:buChar char="•"/>
            </a:pPr>
            <a:r>
              <a:rPr lang="en-US" sz="2800" dirty="0" smtClean="0">
                <a:latin typeface="Calibri" pitchFamily="34" charset="0"/>
              </a:rPr>
              <a:t>Stability of impoundment slopes</a:t>
            </a:r>
            <a:br>
              <a:rPr lang="en-US" sz="2800" dirty="0" smtClean="0">
                <a:latin typeface="Calibri" pitchFamily="34" charset="0"/>
              </a:rPr>
            </a:br>
            <a:endParaRPr lang="en-US" sz="2800" dirty="0" smtClean="0">
              <a:latin typeface="Calibri" pitchFamily="34" charset="0"/>
            </a:endParaRPr>
          </a:p>
          <a:p>
            <a:pPr lvl="1">
              <a:buFont typeface="Arial" pitchFamily="34" charset="0"/>
              <a:buChar char="•"/>
            </a:pPr>
            <a:r>
              <a:rPr lang="en-US" sz="2800" dirty="0" smtClean="0">
                <a:latin typeface="Calibri" pitchFamily="34" charset="0"/>
              </a:rPr>
              <a:t>Integrity of liner systems</a:t>
            </a:r>
            <a:endParaRPr lang="en-US" sz="28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46</a:t>
            </a:fld>
            <a:endParaRPr lang="en-US" dirty="0">
              <a:latin typeface="Calibri" pitchFamily="34" charset="0"/>
            </a:endParaRPr>
          </a:p>
        </p:txBody>
      </p:sp>
      <p:sp>
        <p:nvSpPr>
          <p:cNvPr id="6" name="Title 1"/>
          <p:cNvSpPr>
            <a:spLocks noGrp="1"/>
          </p:cNvSpPr>
          <p:nvPr>
            <p:ph type="title"/>
          </p:nvPr>
        </p:nvSpPr>
        <p:spPr>
          <a:xfrm>
            <a:off x="457200" y="457201"/>
            <a:ext cx="8229600" cy="838199"/>
          </a:xfrm>
        </p:spPr>
        <p:txBody>
          <a:bodyPr/>
          <a:lstStyle/>
          <a:p>
            <a:r>
              <a:rPr lang="en-US" dirty="0" smtClean="0">
                <a:latin typeface="Calibri" pitchFamily="34" charset="0"/>
              </a:rPr>
              <a:t>Conceptual regulatory framework</a:t>
            </a:r>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DEQ resource needs</a:t>
            </a:r>
            <a:endParaRPr lang="en-US" dirty="0">
              <a:latin typeface="Calibri" pitchFamily="34" charset="0"/>
            </a:endParaRPr>
          </a:p>
        </p:txBody>
      </p:sp>
      <p:sp>
        <p:nvSpPr>
          <p:cNvPr id="3" name="Content Placeholder 2"/>
          <p:cNvSpPr>
            <a:spLocks noGrp="1"/>
          </p:cNvSpPr>
          <p:nvPr>
            <p:ph idx="1"/>
          </p:nvPr>
        </p:nvSpPr>
        <p:spPr/>
        <p:txBody>
          <a:bodyPr/>
          <a:lstStyle/>
          <a:p>
            <a:pPr>
              <a:buFont typeface="Arial" pitchFamily="34" charset="0"/>
              <a:buChar char="•"/>
            </a:pPr>
            <a:r>
              <a:rPr lang="en-US" dirty="0" smtClean="0">
                <a:latin typeface="Calibri" pitchFamily="34" charset="0"/>
              </a:rPr>
              <a:t>Expansion of water quality monitoring program for uranium and </a:t>
            </a:r>
            <a:r>
              <a:rPr lang="en-US" dirty="0" err="1" smtClean="0">
                <a:latin typeface="Calibri" pitchFamily="34" charset="0"/>
              </a:rPr>
              <a:t>radionuclides</a:t>
            </a:r>
            <a:r>
              <a:rPr lang="en-US" dirty="0" smtClean="0">
                <a:latin typeface="Calibri" pitchFamily="34" charset="0"/>
              </a:rPr>
              <a:t>:</a:t>
            </a:r>
          </a:p>
          <a:p>
            <a:pPr lvl="1"/>
            <a:r>
              <a:rPr lang="en-US" dirty="0" smtClean="0">
                <a:latin typeface="Calibri" pitchFamily="34" charset="0"/>
              </a:rPr>
              <a:t>FTE(s)</a:t>
            </a:r>
          </a:p>
          <a:p>
            <a:pPr lvl="1"/>
            <a:r>
              <a:rPr lang="en-US" dirty="0" smtClean="0">
                <a:latin typeface="Calibri" pitchFamily="34" charset="0"/>
              </a:rPr>
              <a:t>Additional analytical work and monitoring equipment </a:t>
            </a:r>
            <a:br>
              <a:rPr lang="en-US" dirty="0" smtClean="0">
                <a:latin typeface="Calibri" pitchFamily="34" charset="0"/>
              </a:rPr>
            </a:br>
            <a:endParaRPr lang="en-US" dirty="0" smtClean="0">
              <a:latin typeface="Calibri" pitchFamily="34" charset="0"/>
            </a:endParaRPr>
          </a:p>
          <a:p>
            <a:pPr>
              <a:buFont typeface="Arial" pitchFamily="34" charset="0"/>
              <a:buChar char="•"/>
            </a:pPr>
            <a:r>
              <a:rPr lang="en-US" dirty="0" smtClean="0">
                <a:latin typeface="Calibri" pitchFamily="34" charset="0"/>
              </a:rPr>
              <a:t>Expansion of air quality monitoring to cover </a:t>
            </a:r>
            <a:r>
              <a:rPr lang="en-US" dirty="0" err="1" smtClean="0">
                <a:latin typeface="Calibri" pitchFamily="34" charset="0"/>
              </a:rPr>
              <a:t>radionuclides</a:t>
            </a:r>
            <a:r>
              <a:rPr lang="en-US" dirty="0" smtClean="0">
                <a:latin typeface="Calibri" pitchFamily="34" charset="0"/>
              </a:rPr>
              <a:t> and particulates, and permitting and compliance for radon in the area:</a:t>
            </a:r>
          </a:p>
          <a:p>
            <a:pPr lvl="1"/>
            <a:r>
              <a:rPr lang="en-US" dirty="0" smtClean="0">
                <a:latin typeface="Calibri" pitchFamily="34" charset="0"/>
              </a:rPr>
              <a:t>FTE(s), </a:t>
            </a:r>
          </a:p>
          <a:p>
            <a:pPr lvl="1"/>
            <a:r>
              <a:rPr lang="en-US" dirty="0" smtClean="0">
                <a:latin typeface="Calibri" pitchFamily="34" charset="0"/>
              </a:rPr>
              <a:t>Additional analytical work and monitoring equipment</a:t>
            </a:r>
          </a:p>
          <a:p>
            <a:pPr lvl="1"/>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47</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p:txBody>
          <a:bodyPr/>
          <a:lstStyle/>
          <a:p>
            <a:r>
              <a:rPr lang="en-US" dirty="0" smtClean="0">
                <a:latin typeface="+mj-lt"/>
              </a:rPr>
              <a:t>Prior studies have identified risk</a:t>
            </a:r>
          </a:p>
          <a:p>
            <a:r>
              <a:rPr lang="en-US" dirty="0" smtClean="0">
                <a:latin typeface="+mj-lt"/>
              </a:rPr>
              <a:t>Role of Uranium Working Group is to:</a:t>
            </a:r>
          </a:p>
          <a:p>
            <a:pPr lvl="1"/>
            <a:r>
              <a:rPr lang="en-US" sz="2800" dirty="0" smtClean="0">
                <a:latin typeface="+mj-lt"/>
              </a:rPr>
              <a:t>Ensure that all risks have been identified and quantified to the extent possible</a:t>
            </a:r>
          </a:p>
          <a:p>
            <a:pPr lvl="1"/>
            <a:r>
              <a:rPr lang="en-US" sz="2800" dirty="0" smtClean="0">
                <a:latin typeface="+mj-lt"/>
              </a:rPr>
              <a:t>Evaluate the extent to which  risks can be mitigated</a:t>
            </a:r>
          </a:p>
          <a:p>
            <a:pPr lvl="1"/>
            <a:r>
              <a:rPr lang="en-US" sz="2800" dirty="0" smtClean="0">
                <a:latin typeface="+mj-lt"/>
              </a:rPr>
              <a:t>Propose a regulatory framework to mitigate risks</a:t>
            </a:r>
          </a:p>
          <a:p>
            <a:r>
              <a:rPr lang="en-US" sz="3200" dirty="0" smtClean="0">
                <a:latin typeface="+mj-lt"/>
              </a:rPr>
              <a:t>The role of the UWG is NOT to make a recommendation on the moratorium</a:t>
            </a: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pPr>
                <a:defRPr/>
              </a:pPr>
              <a:t>48</a:t>
            </a:fld>
            <a:endParaRPr lang="en-US" dirty="0"/>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4038600" y="6172200"/>
            <a:ext cx="1143000" cy="476250"/>
          </a:xfrm>
          <a:prstGeom prst="rect">
            <a:avLst/>
          </a:prstGeom>
          <a:noFill/>
          <a:ln w="9525">
            <a:noFill/>
            <a:miter lim="800000"/>
            <a:headEnd/>
            <a:tailEnd/>
          </a:ln>
        </p:spPr>
      </p:pic>
      <p:grpSp>
        <p:nvGrpSpPr>
          <p:cNvPr id="7" name="Group 6"/>
          <p:cNvGrpSpPr/>
          <p:nvPr/>
        </p:nvGrpSpPr>
        <p:grpSpPr>
          <a:xfrm>
            <a:off x="685800" y="6172200"/>
            <a:ext cx="1295400" cy="457200"/>
            <a:chOff x="609600" y="6019800"/>
            <a:chExt cx="1295400" cy="457200"/>
          </a:xfrm>
          <a:solidFill>
            <a:schemeClr val="tx1"/>
          </a:solidFill>
        </p:grpSpPr>
        <p:sp>
          <p:nvSpPr>
            <p:cNvPr id="8" name="Rectangle 7"/>
            <p:cNvSpPr/>
            <p:nvPr/>
          </p:nvSpPr>
          <p:spPr bwMode="auto">
            <a:xfrm>
              <a:off x="609600" y="6019800"/>
              <a:ext cx="1295400" cy="457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9" name="Picture 7" descr="dmme.gif"/>
            <p:cNvPicPr>
              <a:picLocks noChangeAspect="1"/>
            </p:cNvPicPr>
            <p:nvPr/>
          </p:nvPicPr>
          <p:blipFill>
            <a:blip r:embed="rId4" cstate="print"/>
            <a:srcRect/>
            <a:stretch>
              <a:fillRect/>
            </a:stretch>
          </p:blipFill>
          <p:spPr bwMode="auto">
            <a:xfrm>
              <a:off x="657225" y="6096000"/>
              <a:ext cx="1171575" cy="365125"/>
            </a:xfrm>
            <a:prstGeom prst="rect">
              <a:avLst/>
            </a:prstGeom>
            <a:grp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Overview of DEQ programs</a:t>
            </a:r>
            <a:endParaRPr lang="en-US" dirty="0">
              <a:latin typeface="Calibri" pitchFamily="34" charset="0"/>
            </a:endParaRPr>
          </a:p>
        </p:txBody>
      </p:sp>
      <p:sp>
        <p:nvSpPr>
          <p:cNvPr id="3" name="Content Placeholder 2"/>
          <p:cNvSpPr>
            <a:spLocks noGrp="1"/>
          </p:cNvSpPr>
          <p:nvPr>
            <p:ph idx="1"/>
          </p:nvPr>
        </p:nvSpPr>
        <p:spPr/>
        <p:txBody>
          <a:bodyPr/>
          <a:lstStyle/>
          <a:p>
            <a:pPr lvl="0">
              <a:buFont typeface="Arial" pitchFamily="34" charset="0"/>
              <a:buChar char="•"/>
            </a:pPr>
            <a:r>
              <a:rPr lang="en-US" sz="3200" dirty="0" smtClean="0">
                <a:latin typeface="Calibri" pitchFamily="34" charset="0"/>
              </a:rPr>
              <a:t>Environmental permitting</a:t>
            </a:r>
          </a:p>
          <a:p>
            <a:pPr lvl="0">
              <a:buFont typeface="Arial" pitchFamily="34" charset="0"/>
              <a:buChar char="•"/>
            </a:pPr>
            <a:r>
              <a:rPr lang="en-US" sz="3200" dirty="0" smtClean="0">
                <a:latin typeface="Calibri" pitchFamily="34" charset="0"/>
              </a:rPr>
              <a:t>Ensure compliance with permits &amp; regulations</a:t>
            </a:r>
          </a:p>
          <a:p>
            <a:pPr lvl="0">
              <a:buFont typeface="Arial" pitchFamily="34" charset="0"/>
              <a:buChar char="•"/>
            </a:pPr>
            <a:r>
              <a:rPr lang="en-US" sz="3200" dirty="0" smtClean="0">
                <a:latin typeface="Calibri" pitchFamily="34" charset="0"/>
              </a:rPr>
              <a:t>Conduct environmental monitoring and assessment</a:t>
            </a:r>
          </a:p>
          <a:p>
            <a:pPr lvl="0">
              <a:buFont typeface="Arial" pitchFamily="34" charset="0"/>
              <a:buChar char="•"/>
            </a:pPr>
            <a:r>
              <a:rPr lang="en-US" sz="3200" dirty="0" smtClean="0">
                <a:latin typeface="Calibri" pitchFamily="34" charset="0"/>
              </a:rPr>
              <a:t>Respond to environmental incidents</a:t>
            </a:r>
          </a:p>
          <a:p>
            <a:pPr lvl="0">
              <a:buFont typeface="Arial" pitchFamily="34" charset="0"/>
              <a:buChar char="•"/>
            </a:pPr>
            <a:r>
              <a:rPr lang="en-US" sz="3200" dirty="0" smtClean="0">
                <a:latin typeface="Calibri" pitchFamily="34" charset="0"/>
              </a:rPr>
              <a:t>Provide environmental information, public participation &amp; technical assistance</a:t>
            </a:r>
          </a:p>
          <a:p>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C8DC8C96-A8AE-4BAA-8E63-FFD2B79AAE7D}" type="slidenum">
              <a:rPr lang="en-US" smtClean="0">
                <a:latin typeface="Calibri" pitchFamily="34" charset="0"/>
              </a:rPr>
              <a:pPr>
                <a:defRPr/>
              </a:pPr>
              <a:t>5</a:t>
            </a:fld>
            <a:endParaRPr lang="en-US" dirty="0">
              <a:latin typeface="Calibri" pitchFamily="34" charset="0"/>
            </a:endParaRPr>
          </a:p>
        </p:txBody>
      </p:sp>
      <p:pic>
        <p:nvPicPr>
          <p:cNvPr id="5"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752600"/>
          </a:xfrm>
        </p:spPr>
        <p:txBody>
          <a:bodyPr/>
          <a:lstStyle/>
          <a:p>
            <a:r>
              <a:rPr lang="en-US" dirty="0" smtClean="0">
                <a:latin typeface="Calibri" pitchFamily="34" charset="0"/>
              </a:rPr>
              <a:t/>
            </a:r>
            <a:br>
              <a:rPr lang="en-US" dirty="0" smtClean="0">
                <a:latin typeface="Calibri" pitchFamily="34" charset="0"/>
              </a:rPr>
            </a:br>
            <a:r>
              <a:rPr lang="en-US" dirty="0" smtClean="0">
                <a:latin typeface="Calibri" pitchFamily="34" charset="0"/>
              </a:rPr>
              <a:t/>
            </a:r>
            <a:br>
              <a:rPr lang="en-US" dirty="0" smtClean="0">
                <a:latin typeface="Calibri" pitchFamily="34" charset="0"/>
              </a:rPr>
            </a:br>
            <a:r>
              <a:rPr lang="en-US" dirty="0" smtClean="0">
                <a:latin typeface="Calibri" pitchFamily="34" charset="0"/>
              </a:rPr>
              <a:t>More details on DEQ’s existing authority relevant to uranium mining and milling</a:t>
            </a:r>
            <a:endParaRPr lang="en-US" dirty="0">
              <a:latin typeface="Calibri" pitchFamily="34" charset="0"/>
            </a:endParaRPr>
          </a:p>
        </p:txBody>
      </p:sp>
      <p:sp>
        <p:nvSpPr>
          <p:cNvPr id="3" name="Slide Number Placeholder 2"/>
          <p:cNvSpPr>
            <a:spLocks noGrp="1"/>
          </p:cNvSpPr>
          <p:nvPr>
            <p:ph type="sldNum" sz="quarter" idx="10"/>
          </p:nvPr>
        </p:nvSpPr>
        <p:spPr/>
        <p:txBody>
          <a:bodyPr/>
          <a:lstStyle/>
          <a:p>
            <a:pPr>
              <a:defRPr/>
            </a:pPr>
            <a:fld id="{28DB80F9-0485-42DF-860C-B74E75D6CDB4}" type="slidenum">
              <a:rPr lang="en-US" smtClean="0"/>
              <a:pPr>
                <a:defRPr/>
              </a:pPr>
              <a:t>6</a:t>
            </a:fld>
            <a:endParaRPr lang="en-US" dirty="0"/>
          </a:p>
        </p:txBody>
      </p:sp>
      <p:pic>
        <p:nvPicPr>
          <p:cNvPr id="4" name="Picture 5" descr="VDHlogoNew.gif"/>
          <p:cNvPicPr>
            <a:picLocks noChangeAspect="1"/>
          </p:cNvPicPr>
          <p:nvPr/>
        </p:nvPicPr>
        <p:blipFill>
          <a:blip r:embed="rId2"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5" name="Picture 4" descr="deQlogow.jpg"/>
          <p:cNvPicPr>
            <a:picLocks noChangeAspect="1"/>
          </p:cNvPicPr>
          <p:nvPr/>
        </p:nvPicPr>
        <p:blipFill>
          <a:blip r:embed="rId3"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9" name="Picture 7" descr="dmme.gif"/>
          <p:cNvPicPr>
            <a:picLocks noChangeAspect="1"/>
          </p:cNvPicPr>
          <p:nvPr/>
        </p:nvPicPr>
        <p:blipFill>
          <a:blip r:embed="rId4"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3"/>
            <a:ext cx="8229600" cy="941387"/>
          </a:xfrm>
        </p:spPr>
        <p:txBody>
          <a:bodyPr>
            <a:normAutofit/>
          </a:bodyPr>
          <a:lstStyle/>
          <a:p>
            <a:r>
              <a:rPr lang="en-US" dirty="0" smtClean="0">
                <a:latin typeface="Calibri" pitchFamily="34" charset="0"/>
              </a:rPr>
              <a:t>DEQ air quality monitoring</a:t>
            </a:r>
            <a:endParaRPr lang="en-US" dirty="0">
              <a:latin typeface="Calibri" pitchFamily="34" charset="0"/>
            </a:endParaRPr>
          </a:p>
        </p:txBody>
      </p:sp>
      <p:sp>
        <p:nvSpPr>
          <p:cNvPr id="4" name="Content Placeholder 3"/>
          <p:cNvSpPr>
            <a:spLocks noGrp="1"/>
          </p:cNvSpPr>
          <p:nvPr>
            <p:ph idx="1"/>
          </p:nvPr>
        </p:nvSpPr>
        <p:spPr>
          <a:xfrm>
            <a:off x="304800" y="1447800"/>
            <a:ext cx="8229600" cy="5105400"/>
          </a:xfrm>
        </p:spPr>
        <p:txBody>
          <a:bodyPr>
            <a:normAutofit lnSpcReduction="10000"/>
          </a:bodyPr>
          <a:lstStyle/>
          <a:p>
            <a:pPr>
              <a:buFont typeface="Arial" pitchFamily="34" charset="0"/>
              <a:buChar char="•"/>
            </a:pPr>
            <a:r>
              <a:rPr lang="en-US" sz="3000" dirty="0" smtClean="0">
                <a:latin typeface="Calibri" pitchFamily="34" charset="0"/>
              </a:rPr>
              <a:t>Extensive Air Quality Monitoring Program </a:t>
            </a:r>
          </a:p>
          <a:p>
            <a:pPr lvl="1">
              <a:buFont typeface="Arial" pitchFamily="34" charset="0"/>
              <a:buChar char="•"/>
            </a:pPr>
            <a:r>
              <a:rPr lang="en-US" sz="2800" dirty="0" smtClean="0">
                <a:latin typeface="Calibri" pitchFamily="34" charset="0"/>
              </a:rPr>
              <a:t>Criteria Pollutants e.g., Ozone</a:t>
            </a:r>
          </a:p>
          <a:p>
            <a:pPr lvl="1">
              <a:buFont typeface="Arial" pitchFamily="34" charset="0"/>
              <a:buChar char="•"/>
            </a:pPr>
            <a:r>
              <a:rPr lang="en-US" sz="2800" dirty="0" smtClean="0">
                <a:latin typeface="Calibri" pitchFamily="34" charset="0"/>
              </a:rPr>
              <a:t>Hazardous Air Pollutants</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a:p>
            <a:pPr>
              <a:buFont typeface="Arial" pitchFamily="34" charset="0"/>
              <a:buChar char="•"/>
            </a:pPr>
            <a:r>
              <a:rPr lang="en-US" sz="3000" dirty="0" smtClean="0">
                <a:latin typeface="Calibri" pitchFamily="34" charset="0"/>
              </a:rPr>
              <a:t>Operate three radiation monitors for the federal government</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a:p>
            <a:pPr>
              <a:buFont typeface="Arial" pitchFamily="34" charset="0"/>
              <a:buChar char="•"/>
            </a:pPr>
            <a:r>
              <a:rPr lang="en-US" sz="3000" dirty="0" smtClean="0">
                <a:latin typeface="Calibri" pitchFamily="34" charset="0"/>
              </a:rPr>
              <a:t>DEQ has extensive experience in performing particulates monitoring – large particles (TSP), coarse particulates (PM10) and fine particulates (PM2.5)</a:t>
            </a:r>
          </a:p>
        </p:txBody>
      </p:sp>
      <p:sp>
        <p:nvSpPr>
          <p:cNvPr id="5" name="Slide Number Placeholder 4"/>
          <p:cNvSpPr>
            <a:spLocks noGrp="1"/>
          </p:cNvSpPr>
          <p:nvPr>
            <p:ph type="sldNum" sz="quarter" idx="10"/>
          </p:nvPr>
        </p:nvSpPr>
        <p:spPr/>
        <p:txBody>
          <a:bodyPr/>
          <a:lstStyle/>
          <a:p>
            <a:pPr>
              <a:defRPr/>
            </a:pPr>
            <a:fld id="{C8DC8C96-A8AE-4BAA-8E63-FFD2B79AAE7D}" type="slidenum">
              <a:rPr lang="en-US" smtClean="0"/>
              <a:pPr>
                <a:defRPr/>
              </a:pPr>
              <a:t>7</a:t>
            </a:fld>
            <a:endParaRPr lang="en-US" dirty="0"/>
          </a:p>
        </p:txBody>
      </p:sp>
      <p:pic>
        <p:nvPicPr>
          <p:cNvPr id="6"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Calibri" pitchFamily="34" charset="0"/>
              </a:rPr>
              <a:t>DEQ air quality monitoring</a:t>
            </a:r>
            <a:endParaRPr lang="en-US" dirty="0">
              <a:latin typeface="Calibri" pitchFamily="34" charset="0"/>
            </a:endParaRPr>
          </a:p>
        </p:txBody>
      </p:sp>
      <p:sp>
        <p:nvSpPr>
          <p:cNvPr id="4" name="Content Placeholder 3"/>
          <p:cNvSpPr>
            <a:spLocks noGrp="1"/>
          </p:cNvSpPr>
          <p:nvPr>
            <p:ph idx="1"/>
          </p:nvPr>
        </p:nvSpPr>
        <p:spPr>
          <a:xfrm>
            <a:off x="304800" y="1447800"/>
            <a:ext cx="8229600" cy="5029200"/>
          </a:xfrm>
        </p:spPr>
        <p:txBody>
          <a:bodyPr>
            <a:normAutofit/>
          </a:bodyPr>
          <a:lstStyle/>
          <a:p>
            <a:pPr>
              <a:buNone/>
            </a:pPr>
            <a:r>
              <a:rPr lang="en-US" dirty="0" smtClean="0">
                <a:latin typeface="Calibri" pitchFamily="34" charset="0"/>
              </a:rPr>
              <a:t>Conducted air quality monitoring in the area of Chatham, VA</a:t>
            </a:r>
            <a:br>
              <a:rPr lang="en-US" dirty="0" smtClean="0">
                <a:latin typeface="Calibri" pitchFamily="34" charset="0"/>
              </a:rPr>
            </a:br>
            <a:endParaRPr lang="en-US" sz="1800" dirty="0" smtClean="0">
              <a:latin typeface="Calibri" pitchFamily="34" charset="0"/>
            </a:endParaRPr>
          </a:p>
          <a:p>
            <a:pPr>
              <a:buFont typeface="Arial" pitchFamily="34" charset="0"/>
              <a:buChar char="•"/>
            </a:pPr>
            <a:r>
              <a:rPr lang="en-US" dirty="0" smtClean="0">
                <a:latin typeface="Calibri" pitchFamily="34" charset="0"/>
              </a:rPr>
              <a:t>In 1999 performed ozone precursor sampling in the Chatham area</a:t>
            </a:r>
            <a:br>
              <a:rPr lang="en-US" dirty="0" smtClean="0">
                <a:latin typeface="Calibri" pitchFamily="34" charset="0"/>
              </a:rPr>
            </a:br>
            <a:endParaRPr lang="en-US" sz="1800" dirty="0" smtClean="0">
              <a:latin typeface="Calibri" pitchFamily="34" charset="0"/>
            </a:endParaRPr>
          </a:p>
          <a:p>
            <a:pPr>
              <a:buFont typeface="Arial" pitchFamily="34" charset="0"/>
              <a:buChar char="•"/>
            </a:pPr>
            <a:r>
              <a:rPr lang="en-US" dirty="0" smtClean="0">
                <a:latin typeface="Calibri" pitchFamily="34" charset="0"/>
              </a:rPr>
              <a:t>In 2004 performed PM10 monitoring in the Chatham area.  The PM10 results were well below the ambient air standard for PM10.  In addition to the PM10, AQM also performed VOC and ozone precursor sampling</a:t>
            </a:r>
          </a:p>
        </p:txBody>
      </p:sp>
      <p:sp>
        <p:nvSpPr>
          <p:cNvPr id="5" name="Slide Number Placeholder 4"/>
          <p:cNvSpPr>
            <a:spLocks noGrp="1"/>
          </p:cNvSpPr>
          <p:nvPr>
            <p:ph type="sldNum" sz="quarter" idx="10"/>
          </p:nvPr>
        </p:nvSpPr>
        <p:spPr/>
        <p:txBody>
          <a:bodyPr/>
          <a:lstStyle/>
          <a:p>
            <a:pPr>
              <a:defRPr/>
            </a:pPr>
            <a:fld id="{C8DC8C96-A8AE-4BAA-8E63-FFD2B79AAE7D}" type="slidenum">
              <a:rPr lang="en-US" smtClean="0"/>
              <a:pPr>
                <a:defRPr/>
              </a:pPr>
              <a:t>8</a:t>
            </a:fld>
            <a:endParaRPr lang="en-US" dirty="0"/>
          </a:p>
        </p:txBody>
      </p:sp>
      <p:pic>
        <p:nvPicPr>
          <p:cNvPr id="6"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7"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1"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3"/>
            <a:ext cx="8229600" cy="865187"/>
          </a:xfrm>
        </p:spPr>
        <p:txBody>
          <a:bodyPr>
            <a:normAutofit/>
          </a:bodyPr>
          <a:lstStyle/>
          <a:p>
            <a:r>
              <a:rPr lang="en-US" dirty="0" smtClean="0">
                <a:latin typeface="Calibri" pitchFamily="34" charset="0"/>
              </a:rPr>
              <a:t>Air permitting</a:t>
            </a:r>
            <a:endParaRPr lang="en-US" dirty="0">
              <a:latin typeface="Calibri" pitchFamily="34" charset="0"/>
            </a:endParaRPr>
          </a:p>
        </p:txBody>
      </p:sp>
      <p:sp>
        <p:nvSpPr>
          <p:cNvPr id="4" name="Content Placeholder 3"/>
          <p:cNvSpPr>
            <a:spLocks noGrp="1"/>
          </p:cNvSpPr>
          <p:nvPr>
            <p:ph idx="1"/>
          </p:nvPr>
        </p:nvSpPr>
        <p:spPr>
          <a:xfrm>
            <a:off x="304800" y="1447800"/>
            <a:ext cx="8229600" cy="4343400"/>
          </a:xfrm>
        </p:spPr>
        <p:txBody>
          <a:bodyPr/>
          <a:lstStyle/>
          <a:p>
            <a:pPr>
              <a:buFont typeface="Arial" pitchFamily="34" charset="0"/>
              <a:buChar char="•"/>
            </a:pPr>
            <a:r>
              <a:rPr lang="en-US" dirty="0" smtClean="0">
                <a:latin typeface="Calibri" pitchFamily="34" charset="0"/>
              </a:rPr>
              <a:t>Radioactivity requirements for air emissions  is regulated by EPA under NESHAP (National Emissions Standards for Hazardous Air Pollutants) </a:t>
            </a:r>
            <a:br>
              <a:rPr lang="en-US" dirty="0" smtClean="0">
                <a:latin typeface="Calibri" pitchFamily="34" charset="0"/>
              </a:rPr>
            </a:br>
            <a:endParaRPr lang="en-US" dirty="0" smtClean="0">
              <a:latin typeface="Calibri" pitchFamily="34" charset="0"/>
            </a:endParaRPr>
          </a:p>
          <a:p>
            <a:pPr>
              <a:buFont typeface="Arial" pitchFamily="34" charset="0"/>
              <a:buChar char="•"/>
            </a:pPr>
            <a:r>
              <a:rPr lang="en-US" dirty="0" smtClean="0">
                <a:latin typeface="Calibri" pitchFamily="34" charset="0"/>
              </a:rPr>
              <a:t>Virginia Air Pollution Control Law Article 6 will require permits for operations such as crushing, screening, haul roads, and engine emissions</a:t>
            </a:r>
          </a:p>
        </p:txBody>
      </p:sp>
      <p:sp>
        <p:nvSpPr>
          <p:cNvPr id="2" name="Slide Number Placeholder 1"/>
          <p:cNvSpPr>
            <a:spLocks noGrp="1"/>
          </p:cNvSpPr>
          <p:nvPr>
            <p:ph type="sldNum" sz="quarter" idx="10"/>
          </p:nvPr>
        </p:nvSpPr>
        <p:spPr/>
        <p:txBody>
          <a:bodyPr/>
          <a:lstStyle/>
          <a:p>
            <a:pPr>
              <a:defRPr/>
            </a:pPr>
            <a:fld id="{9AE4A43F-AF2E-45CE-ABD9-5ADEC99F9E23}" type="slidenum">
              <a:rPr lang="en-US" smtClean="0">
                <a:latin typeface="Calibri" pitchFamily="34" charset="0"/>
              </a:rPr>
              <a:pPr>
                <a:defRPr/>
              </a:pPr>
              <a:t>9</a:t>
            </a:fld>
            <a:endParaRPr lang="en-US" dirty="0">
              <a:latin typeface="Calibri" pitchFamily="34" charset="0"/>
            </a:endParaRPr>
          </a:p>
        </p:txBody>
      </p:sp>
      <p:pic>
        <p:nvPicPr>
          <p:cNvPr id="5" name="Picture 5" descr="VDHlogoNew.gif"/>
          <p:cNvPicPr>
            <a:picLocks noChangeAspect="1"/>
          </p:cNvPicPr>
          <p:nvPr/>
        </p:nvPicPr>
        <p:blipFill>
          <a:blip r:embed="rId3" cstate="print"/>
          <a:srcRect r="36000" b="-4348"/>
          <a:stretch>
            <a:fillRect/>
          </a:stretch>
        </p:blipFill>
        <p:spPr bwMode="auto">
          <a:xfrm>
            <a:off x="7010400" y="6248400"/>
            <a:ext cx="1219200" cy="381000"/>
          </a:xfrm>
          <a:prstGeom prst="rect">
            <a:avLst/>
          </a:prstGeom>
          <a:noFill/>
          <a:ln w="9525">
            <a:noFill/>
            <a:miter lim="800000"/>
            <a:headEnd/>
            <a:tailEnd/>
          </a:ln>
        </p:spPr>
      </p:pic>
      <p:pic>
        <p:nvPicPr>
          <p:cNvPr id="6" name="Picture 4" descr="deQlogow.jpg"/>
          <p:cNvPicPr>
            <a:picLocks noChangeAspect="1"/>
          </p:cNvPicPr>
          <p:nvPr/>
        </p:nvPicPr>
        <p:blipFill>
          <a:blip r:embed="rId4" cstate="print"/>
          <a:srcRect r="29412" b="-4348"/>
          <a:stretch>
            <a:fillRect/>
          </a:stretch>
        </p:blipFill>
        <p:spPr bwMode="auto">
          <a:xfrm>
            <a:off x="3962400" y="6172200"/>
            <a:ext cx="1143000" cy="476250"/>
          </a:xfrm>
          <a:prstGeom prst="rect">
            <a:avLst/>
          </a:prstGeom>
          <a:noFill/>
          <a:ln w="9525">
            <a:noFill/>
            <a:miter lim="800000"/>
            <a:headEnd/>
            <a:tailEnd/>
          </a:ln>
        </p:spPr>
      </p:pic>
      <p:pic>
        <p:nvPicPr>
          <p:cNvPr id="10" name="Picture 7" descr="dmme.gif"/>
          <p:cNvPicPr>
            <a:picLocks noChangeAspect="1"/>
          </p:cNvPicPr>
          <p:nvPr/>
        </p:nvPicPr>
        <p:blipFill>
          <a:blip r:embed="rId5" cstate="print"/>
          <a:srcRect/>
          <a:stretch>
            <a:fillRect/>
          </a:stretch>
        </p:blipFill>
        <p:spPr bwMode="auto">
          <a:xfrm>
            <a:off x="657225" y="6248400"/>
            <a:ext cx="1171575" cy="3651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17277</TotalTime>
  <Words>1829</Words>
  <Application>Microsoft Office PowerPoint</Application>
  <PresentationFormat>On-screen Show (4:3)</PresentationFormat>
  <Paragraphs>444</Paragraphs>
  <Slides>48</Slides>
  <Notes>17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Level</vt:lpstr>
      <vt:lpstr>Uranium Working Group  Public Meeting</vt:lpstr>
      <vt:lpstr>Presentation Overview</vt:lpstr>
      <vt:lpstr>Overview of DEQ programs</vt:lpstr>
      <vt:lpstr>Overview of DEQ programs </vt:lpstr>
      <vt:lpstr>Overview of DEQ programs</vt:lpstr>
      <vt:lpstr>  More details on DEQ’s existing authority relevant to uranium mining and milling</vt:lpstr>
      <vt:lpstr>DEQ air quality monitoring</vt:lpstr>
      <vt:lpstr>DEQ air quality monitoring</vt:lpstr>
      <vt:lpstr>Air permitting</vt:lpstr>
      <vt:lpstr>Water Quality and Quantity</vt:lpstr>
      <vt:lpstr>DEQ groundwater monitoring</vt:lpstr>
      <vt:lpstr>Water quality standards</vt:lpstr>
      <vt:lpstr>Water quality standards designated uses</vt:lpstr>
      <vt:lpstr>Water quality standards designated uses </vt:lpstr>
      <vt:lpstr>Slide 15</vt:lpstr>
      <vt:lpstr>Slide 16</vt:lpstr>
      <vt:lpstr>Slide 17</vt:lpstr>
      <vt:lpstr>Slide 18</vt:lpstr>
      <vt:lpstr>Slide 19</vt:lpstr>
      <vt:lpstr>Water quality criteria  9 VAC 25-260</vt:lpstr>
      <vt:lpstr>Groundwater standards for radioactivity  9 VAC 25-280</vt:lpstr>
      <vt:lpstr>DEQ water permitting</vt:lpstr>
      <vt:lpstr>DEQ water permitting </vt:lpstr>
      <vt:lpstr>DEQ water permitting </vt:lpstr>
      <vt:lpstr>Water permitting – uranium VPDES surface water discharge</vt:lpstr>
      <vt:lpstr>Water permitting technology  new source limits  EPA 40 CFR 440</vt:lpstr>
      <vt:lpstr>DEQ Compliance and Enforcement</vt:lpstr>
      <vt:lpstr>Virginia Uranium Studies </vt:lpstr>
      <vt:lpstr>Slide 29</vt:lpstr>
      <vt:lpstr>Slide 30</vt:lpstr>
      <vt:lpstr>Slide 31</vt:lpstr>
      <vt:lpstr>Study work plan topics</vt:lpstr>
      <vt:lpstr>Conceptual regulatory framework</vt:lpstr>
      <vt:lpstr>Possible regulatory requirements for permit applicants</vt:lpstr>
      <vt:lpstr>Slide 35</vt:lpstr>
      <vt:lpstr>Slide 36</vt:lpstr>
      <vt:lpstr>Maximum 24-Hr Rainfall Events</vt:lpstr>
      <vt:lpstr>Slide 38</vt:lpstr>
      <vt:lpstr>Conceptual regulatory framework</vt:lpstr>
      <vt:lpstr>Slide 40</vt:lpstr>
      <vt:lpstr>Conceptual regulatory framework</vt:lpstr>
      <vt:lpstr>Conceptual regulatory framework</vt:lpstr>
      <vt:lpstr>Conceptual regulatory framework</vt:lpstr>
      <vt:lpstr>Conceptual regulatory framework</vt:lpstr>
      <vt:lpstr>Slide 45</vt:lpstr>
      <vt:lpstr>Conceptual regulatory framework</vt:lpstr>
      <vt:lpstr>DEQ resource needs</vt:lpstr>
      <vt:lpstr>Conclusion</vt:lpstr>
    </vt:vector>
  </TitlesOfParts>
  <Company>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Rule - Application of Pesticides to Waters of the United States in Compliance with FIFRA</dc:title>
  <dc:creator>vgarelic</dc:creator>
  <cp:lastModifiedBy>cathie.france@dmme.virginia.gov</cp:lastModifiedBy>
  <cp:revision>783</cp:revision>
  <dcterms:created xsi:type="dcterms:W3CDTF">2009-01-14T23:29:31Z</dcterms:created>
  <dcterms:modified xsi:type="dcterms:W3CDTF">2012-08-24T16:49:17Z</dcterms:modified>
</cp:coreProperties>
</file>